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24" r:id="rId5"/>
    <p:sldId id="2525" r:id="rId6"/>
    <p:sldId id="2523" r:id="rId7"/>
    <p:sldId id="2469" r:id="rId8"/>
    <p:sldId id="2531" r:id="rId9"/>
    <p:sldId id="2431" r:id="rId10"/>
    <p:sldId id="2427" r:id="rId11"/>
    <p:sldId id="2541" r:id="rId12"/>
    <p:sldId id="2540" r:id="rId13"/>
    <p:sldId id="2536" r:id="rId14"/>
    <p:sldId id="2537" r:id="rId15"/>
    <p:sldId id="2538" r:id="rId16"/>
    <p:sldId id="2539" r:id="rId17"/>
    <p:sldId id="2530" r:id="rId18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 Math" panose="02040503050406030204" pitchFamily="18" charset="0"/>
      <p:regular r:id="rId27"/>
    </p:embeddedFont>
    <p:embeddedFont>
      <p:font typeface="Gill Sans MT" panose="020B0502020104020203" pitchFamily="34" charset="0"/>
      <p:regular r:id="rId28"/>
      <p:bold r:id="rId29"/>
      <p:italic r:id="rId30"/>
      <p:boldItalic r:id="rId31"/>
    </p:embeddedFont>
    <p:embeddedFont>
      <p:font typeface="Gill Sans Nova Light" panose="020B0302020104020203" pitchFamily="34" charset="0"/>
      <p:regular r:id="rId32"/>
      <p:italic r:id="rId33"/>
    </p:embeddedFont>
    <p:embeddedFont>
      <p:font typeface="Helvetica Light" panose="020B0500000000000000" pitchFamily="34" charset="0"/>
      <p:regular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CC9900"/>
    <a:srgbClr val="CC6600"/>
    <a:srgbClr val="33CCCC"/>
    <a:srgbClr val="339933"/>
    <a:srgbClr val="CCCCFF"/>
    <a:srgbClr val="3399FF"/>
    <a:srgbClr val="99CC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74"/>
  </p:normalViewPr>
  <p:slideViewPr>
    <p:cSldViewPr snapToGrid="0" snapToObjects="1" showGuides="1">
      <p:cViewPr varScale="1">
        <p:scale>
          <a:sx n="107" d="100"/>
          <a:sy n="107" d="100"/>
        </p:scale>
        <p:origin x="612" y="10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E1E1A-2093-4B8F-A5AF-441C78F7A69C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C7A688C-9A33-4732-B0E5-4339CD0368F1}">
      <dgm:prSet phldrT="[Text]"/>
      <dgm:spPr/>
      <dgm:t>
        <a:bodyPr/>
        <a:lstStyle/>
        <a:p>
          <a:r>
            <a:rPr lang="en-US" dirty="0"/>
            <a:t>Since the 1980s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0E8AAFE7-023D-49DB-81E0-38611EF22BD4}" type="parTrans" cxnId="{6C860BAA-A0DA-47F0-B7EB-8AFDEB00546E}">
      <dgm:prSet/>
      <dgm:spPr/>
      <dgm:t>
        <a:bodyPr/>
        <a:lstStyle/>
        <a:p>
          <a:endParaRPr lang="en-US"/>
        </a:p>
      </dgm:t>
    </dgm:pt>
    <dgm:pt modelId="{CE5F2E4C-0A29-435E-80E4-C9A7708E60FD}" type="sibTrans" cxnId="{6C860BAA-A0DA-47F0-B7EB-8AFDEB00546E}">
      <dgm:prSet/>
      <dgm:spPr/>
      <dgm:t>
        <a:bodyPr/>
        <a:lstStyle/>
        <a:p>
          <a:endParaRPr lang="en-US"/>
        </a:p>
      </dgm:t>
    </dgm:pt>
    <dgm:pt modelId="{05803AED-30D5-4E84-A5CD-5A02867CB810}">
      <dgm:prSet phldrT="[Text]"/>
      <dgm:spPr/>
      <dgm:t>
        <a:bodyPr/>
        <a:lstStyle/>
        <a:p>
          <a:pPr algn="just"/>
          <a:r>
            <a: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 average number of natural disasters in the MENA region has nearly tripled over the same period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 title="Step 1 task description"/>
        </a:ext>
      </dgm:extLst>
    </dgm:pt>
    <dgm:pt modelId="{BD05708A-0644-4E3E-B3A2-FE0419006DA5}" type="parTrans" cxnId="{A515DD64-AD40-4C20-B878-17697F4608CB}">
      <dgm:prSet/>
      <dgm:spPr/>
      <dgm:t>
        <a:bodyPr/>
        <a:lstStyle/>
        <a:p>
          <a:endParaRPr lang="en-US"/>
        </a:p>
      </dgm:t>
    </dgm:pt>
    <dgm:pt modelId="{98083EBD-8085-4A92-920A-1BD6D87CECF5}" type="sibTrans" cxnId="{A515DD64-AD40-4C20-B878-17697F4608CB}">
      <dgm:prSet/>
      <dgm:spPr/>
      <dgm:t>
        <a:bodyPr/>
        <a:lstStyle/>
        <a:p>
          <a:endParaRPr lang="en-US"/>
        </a:p>
      </dgm:t>
    </dgm:pt>
    <dgm:pt modelId="{F91A9C87-296D-4754-A02C-421C5A26AA95}">
      <dgm:prSet phldrT="[Text]"/>
      <dgm:spPr/>
      <dgm:t>
        <a:bodyPr/>
        <a:lstStyle/>
        <a:p>
          <a:r>
            <a:rPr lang="en-US" dirty="0"/>
            <a:t>During the past 30 years</a:t>
          </a: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551D10B9-6B2C-4A4B-AC00-2C64E6783A6F}" type="parTrans" cxnId="{204612CE-BB27-458C-B5F5-794ADFB010D8}">
      <dgm:prSet/>
      <dgm:spPr/>
      <dgm:t>
        <a:bodyPr/>
        <a:lstStyle/>
        <a:p>
          <a:endParaRPr lang="en-US"/>
        </a:p>
      </dgm:t>
    </dgm:pt>
    <dgm:pt modelId="{E654075E-0A3E-4B00-A69F-36E67945BC1F}" type="sibTrans" cxnId="{204612CE-BB27-458C-B5F5-794ADFB010D8}">
      <dgm:prSet/>
      <dgm:spPr/>
      <dgm:t>
        <a:bodyPr/>
        <a:lstStyle/>
        <a:p>
          <a:endParaRPr lang="en-US"/>
        </a:p>
      </dgm:t>
    </dgm:pt>
    <dgm:pt modelId="{CE21D22A-2878-4343-896C-01CF461A2D35}">
      <dgm:prSet phldrT="[Text]"/>
      <dgm:spPr/>
      <dgm:t>
        <a:bodyPr/>
        <a:lstStyle/>
        <a:p>
          <a:pPr algn="just"/>
          <a:r>
            <a: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+270 disasters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 title="Step 2 task description"/>
        </a:ext>
      </dgm:extLst>
    </dgm:pt>
    <dgm:pt modelId="{E5E3B542-5766-48B8-B9F9-96A0A9F77343}" type="parTrans" cxnId="{93ECD784-69F1-4CC0-AEDB-E9A052BA8C2F}">
      <dgm:prSet/>
      <dgm:spPr/>
      <dgm:t>
        <a:bodyPr/>
        <a:lstStyle/>
        <a:p>
          <a:endParaRPr lang="en-US"/>
        </a:p>
      </dgm:t>
    </dgm:pt>
    <dgm:pt modelId="{5A33A45B-0AD0-4317-90E6-99CF85F7018E}" type="sibTrans" cxnId="{93ECD784-69F1-4CC0-AEDB-E9A052BA8C2F}">
      <dgm:prSet/>
      <dgm:spPr/>
      <dgm:t>
        <a:bodyPr/>
        <a:lstStyle/>
        <a:p>
          <a:endParaRPr lang="en-US"/>
        </a:p>
      </dgm:t>
    </dgm:pt>
    <dgm:pt modelId="{687CE4D2-AA5D-4E9E-BC78-A457E09A7D74}">
      <dgm:prSet phldrT="[Text]"/>
      <dgm:spPr/>
      <dgm:t>
        <a:bodyPr/>
        <a:lstStyle/>
        <a:p>
          <a:pPr algn="just"/>
          <a:r>
            <a: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Injuring nearly 10 million people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1CC0F8-E7BA-47F4-963F-6DD5C7BC1282}" type="parTrans" cxnId="{BCE57026-6239-4539-93F3-0EBB49CE5E26}">
      <dgm:prSet/>
      <dgm:spPr/>
      <dgm:t>
        <a:bodyPr/>
        <a:lstStyle/>
        <a:p>
          <a:endParaRPr lang="en-US"/>
        </a:p>
      </dgm:t>
    </dgm:pt>
    <dgm:pt modelId="{9C9ECEF3-81F7-41DC-8B46-7E05522C8419}" type="sibTrans" cxnId="{BCE57026-6239-4539-93F3-0EBB49CE5E26}">
      <dgm:prSet/>
      <dgm:spPr/>
      <dgm:t>
        <a:bodyPr/>
        <a:lstStyle/>
        <a:p>
          <a:endParaRPr lang="en-US"/>
        </a:p>
      </dgm:t>
    </dgm:pt>
    <dgm:pt modelId="{E8C1ED35-10B3-40C8-8346-852C8921D40C}">
      <dgm:prSet phldrT="[Text]"/>
      <dgm:spPr/>
      <dgm:t>
        <a:bodyPr/>
        <a:lstStyle/>
        <a:p>
          <a:pPr algn="just"/>
          <a:r>
            <a: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Killing +150 thousand people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4D820D-F916-4509-83AF-2CF1834B34A3}" type="parTrans" cxnId="{FB5141FB-2012-47E7-BE30-85D45ADD1966}">
      <dgm:prSet/>
      <dgm:spPr/>
      <dgm:t>
        <a:bodyPr/>
        <a:lstStyle/>
        <a:p>
          <a:endParaRPr lang="en-US"/>
        </a:p>
      </dgm:t>
    </dgm:pt>
    <dgm:pt modelId="{91BA891A-8179-4FD8-B1B7-CF8420D6A3B7}" type="sibTrans" cxnId="{FB5141FB-2012-47E7-BE30-85D45ADD1966}">
      <dgm:prSet/>
      <dgm:spPr/>
      <dgm:t>
        <a:bodyPr/>
        <a:lstStyle/>
        <a:p>
          <a:endParaRPr lang="en-US"/>
        </a:p>
      </dgm:t>
    </dgm:pt>
    <dgm:pt modelId="{620D6E31-42C1-4E88-9209-BA298FEEDAED}" type="pres">
      <dgm:prSet presAssocID="{E56E1E1A-2093-4B8F-A5AF-441C78F7A69C}" presName="linear" presStyleCnt="0">
        <dgm:presLayoutVars>
          <dgm:dir/>
          <dgm:animLvl val="lvl"/>
          <dgm:resizeHandles val="exact"/>
        </dgm:presLayoutVars>
      </dgm:prSet>
      <dgm:spPr/>
    </dgm:pt>
    <dgm:pt modelId="{1A492A59-1230-46AF-882F-E7722C890444}" type="pres">
      <dgm:prSet presAssocID="{1C7A688C-9A33-4732-B0E5-4339CD0368F1}" presName="parentLin" presStyleCnt="0"/>
      <dgm:spPr/>
    </dgm:pt>
    <dgm:pt modelId="{29C5D19A-7299-4794-8BDC-49D6DEA68F2A}" type="pres">
      <dgm:prSet presAssocID="{1C7A688C-9A33-4732-B0E5-4339CD0368F1}" presName="parentLeftMargin" presStyleLbl="node1" presStyleIdx="0" presStyleCnt="2"/>
      <dgm:spPr/>
    </dgm:pt>
    <dgm:pt modelId="{EC30A52F-1FED-4E61-9077-C7B892CF9B08}" type="pres">
      <dgm:prSet presAssocID="{1C7A688C-9A33-4732-B0E5-4339CD0368F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351836A-F3D6-49A2-99EA-2B660E777BD9}" type="pres">
      <dgm:prSet presAssocID="{1C7A688C-9A33-4732-B0E5-4339CD0368F1}" presName="negativeSpace" presStyleCnt="0"/>
      <dgm:spPr/>
    </dgm:pt>
    <dgm:pt modelId="{A3579398-2813-44EC-82C6-9B4512BD23FD}" type="pres">
      <dgm:prSet presAssocID="{1C7A688C-9A33-4732-B0E5-4339CD0368F1}" presName="childText" presStyleLbl="conFgAcc1" presStyleIdx="0" presStyleCnt="2">
        <dgm:presLayoutVars>
          <dgm:bulletEnabled val="1"/>
        </dgm:presLayoutVars>
      </dgm:prSet>
      <dgm:spPr/>
    </dgm:pt>
    <dgm:pt modelId="{B04152C1-B95E-4619-B681-10FC041F1DE5}" type="pres">
      <dgm:prSet presAssocID="{CE5F2E4C-0A29-435E-80E4-C9A7708E60FD}" presName="spaceBetweenRectangles" presStyleCnt="0"/>
      <dgm:spPr/>
    </dgm:pt>
    <dgm:pt modelId="{9B24F88B-06D1-4479-9E96-428D0FDBCA6E}" type="pres">
      <dgm:prSet presAssocID="{F91A9C87-296D-4754-A02C-421C5A26AA95}" presName="parentLin" presStyleCnt="0"/>
      <dgm:spPr/>
    </dgm:pt>
    <dgm:pt modelId="{7645E4C8-E280-427C-97DC-358852104F6D}" type="pres">
      <dgm:prSet presAssocID="{F91A9C87-296D-4754-A02C-421C5A26AA95}" presName="parentLeftMargin" presStyleLbl="node1" presStyleIdx="0" presStyleCnt="2"/>
      <dgm:spPr/>
    </dgm:pt>
    <dgm:pt modelId="{4B250BAD-1624-4F3D-90A9-042F29C28915}" type="pres">
      <dgm:prSet presAssocID="{F91A9C87-296D-4754-A02C-421C5A26AA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CFEAEB5-9758-4885-9F55-55BE9E953F5F}" type="pres">
      <dgm:prSet presAssocID="{F91A9C87-296D-4754-A02C-421C5A26AA95}" presName="negativeSpace" presStyleCnt="0"/>
      <dgm:spPr/>
    </dgm:pt>
    <dgm:pt modelId="{9904398E-2742-451E-9DDA-F72D416A16B3}" type="pres">
      <dgm:prSet presAssocID="{F91A9C87-296D-4754-A02C-421C5A26AA95}" presName="childText" presStyleLbl="conFgAcc1" presStyleIdx="1" presStyleCnt="2" custLinFactNeighborX="36223" custLinFactNeighborY="-16035">
        <dgm:presLayoutVars>
          <dgm:bulletEnabled val="1"/>
        </dgm:presLayoutVars>
      </dgm:prSet>
      <dgm:spPr/>
    </dgm:pt>
  </dgm:ptLst>
  <dgm:cxnLst>
    <dgm:cxn modelId="{BCE57026-6239-4539-93F3-0EBB49CE5E26}" srcId="{F91A9C87-296D-4754-A02C-421C5A26AA95}" destId="{687CE4D2-AA5D-4E9E-BC78-A457E09A7D74}" srcOrd="2" destOrd="0" parTransId="{B61CC0F8-E7BA-47F4-963F-6DD5C7BC1282}" sibTransId="{9C9ECEF3-81F7-41DC-8B46-7E05522C8419}"/>
    <dgm:cxn modelId="{E5EE863C-E65A-4AC8-97BE-CC1A02223836}" type="presOf" srcId="{1C7A688C-9A33-4732-B0E5-4339CD0368F1}" destId="{29C5D19A-7299-4794-8BDC-49D6DEA68F2A}" srcOrd="0" destOrd="0" presId="urn:microsoft.com/office/officeart/2005/8/layout/list1"/>
    <dgm:cxn modelId="{A515DD64-AD40-4C20-B878-17697F4608CB}" srcId="{1C7A688C-9A33-4732-B0E5-4339CD0368F1}" destId="{05803AED-30D5-4E84-A5CD-5A02867CB810}" srcOrd="0" destOrd="0" parTransId="{BD05708A-0644-4E3E-B3A2-FE0419006DA5}" sibTransId="{98083EBD-8085-4A92-920A-1BD6D87CECF5}"/>
    <dgm:cxn modelId="{D5A7B247-0BD6-464E-8675-5B6239C0AE03}" type="presOf" srcId="{CE21D22A-2878-4343-896C-01CF461A2D35}" destId="{9904398E-2742-451E-9DDA-F72D416A16B3}" srcOrd="0" destOrd="0" presId="urn:microsoft.com/office/officeart/2005/8/layout/list1"/>
    <dgm:cxn modelId="{4384E26B-879D-4E06-A789-FDDC290515FA}" type="presOf" srcId="{E56E1E1A-2093-4B8F-A5AF-441C78F7A69C}" destId="{620D6E31-42C1-4E88-9209-BA298FEEDAED}" srcOrd="0" destOrd="0" presId="urn:microsoft.com/office/officeart/2005/8/layout/list1"/>
    <dgm:cxn modelId="{66181557-3D06-4D66-B2BF-760D8507F452}" type="presOf" srcId="{F91A9C87-296D-4754-A02C-421C5A26AA95}" destId="{4B250BAD-1624-4F3D-90A9-042F29C28915}" srcOrd="1" destOrd="0" presId="urn:microsoft.com/office/officeart/2005/8/layout/list1"/>
    <dgm:cxn modelId="{CAC43582-9A55-41F6-8AEF-008454E69884}" type="presOf" srcId="{687CE4D2-AA5D-4E9E-BC78-A457E09A7D74}" destId="{9904398E-2742-451E-9DDA-F72D416A16B3}" srcOrd="0" destOrd="2" presId="urn:microsoft.com/office/officeart/2005/8/layout/list1"/>
    <dgm:cxn modelId="{93ECD784-69F1-4CC0-AEDB-E9A052BA8C2F}" srcId="{F91A9C87-296D-4754-A02C-421C5A26AA95}" destId="{CE21D22A-2878-4343-896C-01CF461A2D35}" srcOrd="0" destOrd="0" parTransId="{E5E3B542-5766-48B8-B9F9-96A0A9F77343}" sibTransId="{5A33A45B-0AD0-4317-90E6-99CF85F7018E}"/>
    <dgm:cxn modelId="{6C860BAA-A0DA-47F0-B7EB-8AFDEB00546E}" srcId="{E56E1E1A-2093-4B8F-A5AF-441C78F7A69C}" destId="{1C7A688C-9A33-4732-B0E5-4339CD0368F1}" srcOrd="0" destOrd="0" parTransId="{0E8AAFE7-023D-49DB-81E0-38611EF22BD4}" sibTransId="{CE5F2E4C-0A29-435E-80E4-C9A7708E60FD}"/>
    <dgm:cxn modelId="{6077AAB4-9A5C-4D08-A0B5-6FAD9F44C1A0}" type="presOf" srcId="{1C7A688C-9A33-4732-B0E5-4339CD0368F1}" destId="{EC30A52F-1FED-4E61-9077-C7B892CF9B08}" srcOrd="1" destOrd="0" presId="urn:microsoft.com/office/officeart/2005/8/layout/list1"/>
    <dgm:cxn modelId="{38B0EFC4-D2DF-4A04-8517-0AA2DE849DDC}" type="presOf" srcId="{F91A9C87-296D-4754-A02C-421C5A26AA95}" destId="{7645E4C8-E280-427C-97DC-358852104F6D}" srcOrd="0" destOrd="0" presId="urn:microsoft.com/office/officeart/2005/8/layout/list1"/>
    <dgm:cxn modelId="{204612CE-BB27-458C-B5F5-794ADFB010D8}" srcId="{E56E1E1A-2093-4B8F-A5AF-441C78F7A69C}" destId="{F91A9C87-296D-4754-A02C-421C5A26AA95}" srcOrd="1" destOrd="0" parTransId="{551D10B9-6B2C-4A4B-AC00-2C64E6783A6F}" sibTransId="{E654075E-0A3E-4B00-A69F-36E67945BC1F}"/>
    <dgm:cxn modelId="{EC4AD7F0-2528-424C-A2F3-688CC9CCEE10}" type="presOf" srcId="{E8C1ED35-10B3-40C8-8346-852C8921D40C}" destId="{9904398E-2742-451E-9DDA-F72D416A16B3}" srcOrd="0" destOrd="1" presId="urn:microsoft.com/office/officeart/2005/8/layout/list1"/>
    <dgm:cxn modelId="{FB5141FB-2012-47E7-BE30-85D45ADD1966}" srcId="{F91A9C87-296D-4754-A02C-421C5A26AA95}" destId="{E8C1ED35-10B3-40C8-8346-852C8921D40C}" srcOrd="1" destOrd="0" parTransId="{8C4D820D-F916-4509-83AF-2CF1834B34A3}" sibTransId="{91BA891A-8179-4FD8-B1B7-CF8420D6A3B7}"/>
    <dgm:cxn modelId="{2337E3FF-A2E7-4A03-8F19-0014DC7810C0}" type="presOf" srcId="{05803AED-30D5-4E84-A5CD-5A02867CB810}" destId="{A3579398-2813-44EC-82C6-9B4512BD23FD}" srcOrd="0" destOrd="0" presId="urn:microsoft.com/office/officeart/2005/8/layout/list1"/>
    <dgm:cxn modelId="{3A3402D7-5D9B-4237-9A45-CC6E839C38CD}" type="presParOf" srcId="{620D6E31-42C1-4E88-9209-BA298FEEDAED}" destId="{1A492A59-1230-46AF-882F-E7722C890444}" srcOrd="0" destOrd="0" presId="urn:microsoft.com/office/officeart/2005/8/layout/list1"/>
    <dgm:cxn modelId="{75841722-9642-42C2-A6E8-0B6ADF65D619}" type="presParOf" srcId="{1A492A59-1230-46AF-882F-E7722C890444}" destId="{29C5D19A-7299-4794-8BDC-49D6DEA68F2A}" srcOrd="0" destOrd="0" presId="urn:microsoft.com/office/officeart/2005/8/layout/list1"/>
    <dgm:cxn modelId="{CE274815-C826-4000-9413-56831F373D3F}" type="presParOf" srcId="{1A492A59-1230-46AF-882F-E7722C890444}" destId="{EC30A52F-1FED-4E61-9077-C7B892CF9B08}" srcOrd="1" destOrd="0" presId="urn:microsoft.com/office/officeart/2005/8/layout/list1"/>
    <dgm:cxn modelId="{E3F2A9B6-FCE8-4602-9366-36604BF8208A}" type="presParOf" srcId="{620D6E31-42C1-4E88-9209-BA298FEEDAED}" destId="{D351836A-F3D6-49A2-99EA-2B660E777BD9}" srcOrd="1" destOrd="0" presId="urn:microsoft.com/office/officeart/2005/8/layout/list1"/>
    <dgm:cxn modelId="{02818EBF-21AE-4F3F-B3E9-B0F47811D90B}" type="presParOf" srcId="{620D6E31-42C1-4E88-9209-BA298FEEDAED}" destId="{A3579398-2813-44EC-82C6-9B4512BD23FD}" srcOrd="2" destOrd="0" presId="urn:microsoft.com/office/officeart/2005/8/layout/list1"/>
    <dgm:cxn modelId="{30A7AA8F-EE92-49AD-A3C6-591E9A98DC70}" type="presParOf" srcId="{620D6E31-42C1-4E88-9209-BA298FEEDAED}" destId="{B04152C1-B95E-4619-B681-10FC041F1DE5}" srcOrd="3" destOrd="0" presId="urn:microsoft.com/office/officeart/2005/8/layout/list1"/>
    <dgm:cxn modelId="{7C490EF8-1E2B-49BF-97F8-7F9ED2075975}" type="presParOf" srcId="{620D6E31-42C1-4E88-9209-BA298FEEDAED}" destId="{9B24F88B-06D1-4479-9E96-428D0FDBCA6E}" srcOrd="4" destOrd="0" presId="urn:microsoft.com/office/officeart/2005/8/layout/list1"/>
    <dgm:cxn modelId="{DC5D350B-A359-497B-8828-541A73424D96}" type="presParOf" srcId="{9B24F88B-06D1-4479-9E96-428D0FDBCA6E}" destId="{7645E4C8-E280-427C-97DC-358852104F6D}" srcOrd="0" destOrd="0" presId="urn:microsoft.com/office/officeart/2005/8/layout/list1"/>
    <dgm:cxn modelId="{C4B41466-8C90-42D5-B37A-E2C42503F9D4}" type="presParOf" srcId="{9B24F88B-06D1-4479-9E96-428D0FDBCA6E}" destId="{4B250BAD-1624-4F3D-90A9-042F29C28915}" srcOrd="1" destOrd="0" presId="urn:microsoft.com/office/officeart/2005/8/layout/list1"/>
    <dgm:cxn modelId="{8C745031-C550-4506-9281-E350EAF073EC}" type="presParOf" srcId="{620D6E31-42C1-4E88-9209-BA298FEEDAED}" destId="{0CFEAEB5-9758-4885-9F55-55BE9E953F5F}" srcOrd="5" destOrd="0" presId="urn:microsoft.com/office/officeart/2005/8/layout/list1"/>
    <dgm:cxn modelId="{E5745D38-6F1B-4F51-BC30-C8AA0A46C7FD}" type="presParOf" srcId="{620D6E31-42C1-4E88-9209-BA298FEEDAED}" destId="{9904398E-2742-451E-9DDA-F72D416A16B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6E1E1A-2093-4B8F-A5AF-441C78F7A69C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C7A688C-9A33-4732-B0E5-4339CD0368F1}">
      <dgm:prSet phldrT="[Text]" custT="1"/>
      <dgm:spPr/>
      <dgm:t>
        <a:bodyPr/>
        <a:lstStyle/>
        <a:p>
          <a:pPr>
            <a:spcBef>
              <a:spcPct val="0"/>
            </a:spcBef>
          </a:pP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3 Solutions</a:t>
          </a: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0E8AAFE7-023D-49DB-81E0-38611EF22BD4}" type="parTrans" cxnId="{6C860BAA-A0DA-47F0-B7EB-8AFDEB00546E}">
      <dgm:prSet/>
      <dgm:spPr/>
      <dgm:t>
        <a:bodyPr/>
        <a:lstStyle/>
        <a:p>
          <a:endParaRPr lang="en-US"/>
        </a:p>
      </dgm:t>
    </dgm:pt>
    <dgm:pt modelId="{CE5F2E4C-0A29-435E-80E4-C9A7708E60FD}" type="sibTrans" cxnId="{6C860BAA-A0DA-47F0-B7EB-8AFDEB00546E}">
      <dgm:prSet/>
      <dgm:spPr/>
      <dgm:t>
        <a:bodyPr/>
        <a:lstStyle/>
        <a:p>
          <a:endParaRPr lang="en-US"/>
        </a:p>
      </dgm:t>
    </dgm:pt>
    <dgm:pt modelId="{F91A9C87-296D-4754-A02C-421C5A26AA95}">
      <dgm:prSet phldrT="[Text]" custT="1"/>
      <dgm:spPr/>
      <dgm:t>
        <a:bodyPr/>
        <a:lstStyle/>
        <a:p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Establishment of a national emergency fund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551D10B9-6B2C-4A4B-AC00-2C64E6783A6F}" type="parTrans" cxnId="{204612CE-BB27-458C-B5F5-794ADFB010D8}">
      <dgm:prSet/>
      <dgm:spPr/>
      <dgm:t>
        <a:bodyPr/>
        <a:lstStyle/>
        <a:p>
          <a:endParaRPr lang="en-US"/>
        </a:p>
      </dgm:t>
    </dgm:pt>
    <dgm:pt modelId="{E654075E-0A3E-4B00-A69F-36E67945BC1F}" type="sibTrans" cxnId="{204612CE-BB27-458C-B5F5-794ADFB010D8}">
      <dgm:prSet/>
      <dgm:spPr/>
      <dgm:t>
        <a:bodyPr/>
        <a:lstStyle/>
        <a:p>
          <a:endParaRPr lang="en-US"/>
        </a:p>
      </dgm:t>
    </dgm:pt>
    <dgm:pt modelId="{05803AED-30D5-4E84-A5CD-5A02867CB810}">
      <dgm:prSet phldrT="[Text]" custT="1"/>
      <dgm:spPr/>
      <dgm:t>
        <a:bodyPr/>
        <a:lstStyle/>
        <a:p>
          <a:pPr>
            <a:spcBef>
              <a:spcPts val="1200"/>
            </a:spcBef>
          </a:pP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Agricultural Insurance (Cereals, pulses and oilseeds - Arboriculture – Dryness Insurance)</a:t>
          </a:r>
        </a:p>
      </dgm:t>
    </dgm:pt>
    <dgm:pt modelId="{98083EBD-8085-4A92-920A-1BD6D87CECF5}" type="sibTrans" cxnId="{A515DD64-AD40-4C20-B878-17697F4608CB}">
      <dgm:prSet/>
      <dgm:spPr/>
      <dgm:t>
        <a:bodyPr/>
        <a:lstStyle/>
        <a:p>
          <a:endParaRPr lang="en-US"/>
        </a:p>
      </dgm:t>
    </dgm:pt>
    <dgm:pt modelId="{BD05708A-0644-4E3E-B3A2-FE0419006DA5}" type="parTrans" cxnId="{A515DD64-AD40-4C20-B878-17697F4608CB}">
      <dgm:prSet/>
      <dgm:spPr/>
      <dgm:t>
        <a:bodyPr/>
        <a:lstStyle/>
        <a:p>
          <a:endParaRPr lang="en-US"/>
        </a:p>
      </dgm:t>
    </dgm:pt>
    <dgm:pt modelId="{ADD00B99-ECE6-4335-92C4-28EC68213C9F}">
      <dgm:prSet phldrT="[Text]" custT="1"/>
      <dgm:spPr/>
      <dgm:t>
        <a:bodyPr/>
        <a:lstStyle/>
        <a:p>
          <a:pPr>
            <a:spcBef>
              <a:spcPts val="1200"/>
            </a:spcBef>
          </a:pP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CAT</a:t>
          </a:r>
        </a:p>
      </dgm:t>
    </dgm:pt>
    <dgm:pt modelId="{3156583E-D6AE-40AC-8B28-2D3A4EBD9235}" type="parTrans" cxnId="{B193F925-FE75-401C-ADB1-CBD21A90F002}">
      <dgm:prSet/>
      <dgm:spPr/>
      <dgm:t>
        <a:bodyPr/>
        <a:lstStyle/>
        <a:p>
          <a:endParaRPr lang="en-US"/>
        </a:p>
      </dgm:t>
    </dgm:pt>
    <dgm:pt modelId="{02666181-B3CF-4462-81DE-063799E8B972}" type="sibTrans" cxnId="{B193F925-FE75-401C-ADB1-CBD21A90F002}">
      <dgm:prSet/>
      <dgm:spPr/>
      <dgm:t>
        <a:bodyPr/>
        <a:lstStyle/>
        <a:p>
          <a:endParaRPr lang="en-US"/>
        </a:p>
      </dgm:t>
    </dgm:pt>
    <dgm:pt modelId="{08BAA92C-4BE4-4CA2-8669-1D7D1378BADB}">
      <dgm:prSet phldrT="[Text]" custT="1"/>
      <dgm:spPr/>
      <dgm:t>
        <a:bodyPr/>
        <a:lstStyle/>
        <a:p>
          <a:pPr>
            <a:spcBef>
              <a:spcPts val="1200"/>
            </a:spcBef>
          </a:pP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FSEC</a:t>
          </a:r>
        </a:p>
      </dgm:t>
    </dgm:pt>
    <dgm:pt modelId="{6209C351-93EF-40DE-8284-D4E8D874B7DE}" type="parTrans" cxnId="{DABCDF9A-8A70-413A-ACAA-F4D6AF4485D2}">
      <dgm:prSet/>
      <dgm:spPr/>
      <dgm:t>
        <a:bodyPr/>
        <a:lstStyle/>
        <a:p>
          <a:endParaRPr lang="en-US"/>
        </a:p>
      </dgm:t>
    </dgm:pt>
    <dgm:pt modelId="{18779A9F-8BD1-4A8E-9BA3-7345D932D087}" type="sibTrans" cxnId="{DABCDF9A-8A70-413A-ACAA-F4D6AF4485D2}">
      <dgm:prSet/>
      <dgm:spPr/>
      <dgm:t>
        <a:bodyPr/>
        <a:lstStyle/>
        <a:p>
          <a:endParaRPr lang="en-US"/>
        </a:p>
      </dgm:t>
    </dgm:pt>
    <dgm:pt modelId="{74CEEC3F-F0A0-4162-A144-5547CBF2F9B7}">
      <dgm:prSet custT="1"/>
      <dgm:spPr/>
      <dgm:t>
        <a:bodyPr/>
        <a:lstStyle/>
        <a:p>
          <a:pPr algn="just"/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"Individual" insurance coverage against natural disasters based on the issuance of an insurance policy to the insured person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BCE2E3-9CFA-4C49-A5C1-D9673BE98516}" type="parTrans" cxnId="{032BBB74-4592-43C7-BF96-A74E4FE0DA08}">
      <dgm:prSet/>
      <dgm:spPr/>
      <dgm:t>
        <a:bodyPr/>
        <a:lstStyle/>
        <a:p>
          <a:endParaRPr lang="en-US"/>
        </a:p>
      </dgm:t>
    </dgm:pt>
    <dgm:pt modelId="{AB9CD6D2-6384-475C-9DD3-C2EA49BFEE5C}" type="sibTrans" cxnId="{032BBB74-4592-43C7-BF96-A74E4FE0DA08}">
      <dgm:prSet/>
      <dgm:spPr/>
      <dgm:t>
        <a:bodyPr/>
        <a:lstStyle/>
        <a:p>
          <a:endParaRPr lang="en-US"/>
        </a:p>
      </dgm:t>
    </dgm:pt>
    <dgm:pt modelId="{128B2DD8-0E83-4CA8-9038-C9EEC9F85485}">
      <dgm:prSet custT="1"/>
      <dgm:spPr/>
      <dgm:t>
        <a:bodyPr/>
        <a:lstStyle/>
        <a:p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Studying and preparing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9BCE3-A7FF-4843-AB11-6F56CFD52128}" type="parTrans" cxnId="{73FB33A7-44BD-4FCD-B071-61DC45048A52}">
      <dgm:prSet/>
      <dgm:spPr/>
      <dgm:t>
        <a:bodyPr/>
        <a:lstStyle/>
        <a:p>
          <a:endParaRPr lang="en-US"/>
        </a:p>
      </dgm:t>
    </dgm:pt>
    <dgm:pt modelId="{2BDB34B4-4F6B-41DA-A09D-DD0983D8720B}" type="sibTrans" cxnId="{73FB33A7-44BD-4FCD-B071-61DC45048A52}">
      <dgm:prSet/>
      <dgm:spPr/>
      <dgm:t>
        <a:bodyPr/>
        <a:lstStyle/>
        <a:p>
          <a:endParaRPr lang="en-US"/>
        </a:p>
      </dgm:t>
    </dgm:pt>
    <dgm:pt modelId="{FDD13DB2-A210-4598-BA4A-90319C8B8220}" type="pres">
      <dgm:prSet presAssocID="{E56E1E1A-2093-4B8F-A5AF-441C78F7A69C}" presName="Name0" presStyleCnt="0">
        <dgm:presLayoutVars>
          <dgm:chMax val="7"/>
          <dgm:chPref val="7"/>
          <dgm:dir/>
        </dgm:presLayoutVars>
      </dgm:prSet>
      <dgm:spPr/>
    </dgm:pt>
    <dgm:pt modelId="{DF37F453-20CE-49A8-93B5-D959A35BC3E6}" type="pres">
      <dgm:prSet presAssocID="{E56E1E1A-2093-4B8F-A5AF-441C78F7A69C}" presName="Name1" presStyleCnt="0"/>
      <dgm:spPr/>
    </dgm:pt>
    <dgm:pt modelId="{41F4FA57-8F13-4933-8FB8-0FAFBA27F028}" type="pres">
      <dgm:prSet presAssocID="{E56E1E1A-2093-4B8F-A5AF-441C78F7A69C}" presName="cycle" presStyleCnt="0"/>
      <dgm:spPr/>
    </dgm:pt>
    <dgm:pt modelId="{F14464D9-2EE3-4842-A343-EE9AE8AB81E4}" type="pres">
      <dgm:prSet presAssocID="{E56E1E1A-2093-4B8F-A5AF-441C78F7A69C}" presName="srcNode" presStyleLbl="node1" presStyleIdx="0" presStyleCnt="4"/>
      <dgm:spPr/>
    </dgm:pt>
    <dgm:pt modelId="{22889B02-DEEF-404E-B53B-183163AA9C05}" type="pres">
      <dgm:prSet presAssocID="{E56E1E1A-2093-4B8F-A5AF-441C78F7A69C}" presName="conn" presStyleLbl="parChTrans1D2" presStyleIdx="0" presStyleCnt="1"/>
      <dgm:spPr/>
    </dgm:pt>
    <dgm:pt modelId="{54219035-AF18-4D51-AC7A-A0FCCDC55F50}" type="pres">
      <dgm:prSet presAssocID="{E56E1E1A-2093-4B8F-A5AF-441C78F7A69C}" presName="extraNode" presStyleLbl="node1" presStyleIdx="0" presStyleCnt="4"/>
      <dgm:spPr/>
    </dgm:pt>
    <dgm:pt modelId="{286B162B-D053-432C-884D-4F28EC06DBE9}" type="pres">
      <dgm:prSet presAssocID="{E56E1E1A-2093-4B8F-A5AF-441C78F7A69C}" presName="dstNode" presStyleLbl="node1" presStyleIdx="0" presStyleCnt="4"/>
      <dgm:spPr/>
    </dgm:pt>
    <dgm:pt modelId="{FCF92EA6-DFC8-40C0-A0AF-E269CAF28339}" type="pres">
      <dgm:prSet presAssocID="{1C7A688C-9A33-4732-B0E5-4339CD0368F1}" presName="text_1" presStyleLbl="node1" presStyleIdx="0" presStyleCnt="4" custScaleY="126117">
        <dgm:presLayoutVars>
          <dgm:bulletEnabled val="1"/>
        </dgm:presLayoutVars>
      </dgm:prSet>
      <dgm:spPr/>
    </dgm:pt>
    <dgm:pt modelId="{4DDD44BA-C86A-4293-88A6-73746A5FBED7}" type="pres">
      <dgm:prSet presAssocID="{1C7A688C-9A33-4732-B0E5-4339CD0368F1}" presName="accent_1" presStyleCnt="0"/>
      <dgm:spPr/>
    </dgm:pt>
    <dgm:pt modelId="{299F9C28-6210-4ADD-8921-D70DBE649A42}" type="pres">
      <dgm:prSet presAssocID="{1C7A688C-9A33-4732-B0E5-4339CD0368F1}" presName="accentRepeatNode" presStyleLbl="solidFgAcc1" presStyleIdx="0" presStyleCnt="4"/>
      <dgm:spPr/>
    </dgm:pt>
    <dgm:pt modelId="{1D58E78D-3806-4289-B623-B2ACF9A0AF2F}" type="pres">
      <dgm:prSet presAssocID="{74CEEC3F-F0A0-4162-A144-5547CBF2F9B7}" presName="text_2" presStyleLbl="node1" presStyleIdx="1" presStyleCnt="4">
        <dgm:presLayoutVars>
          <dgm:bulletEnabled val="1"/>
        </dgm:presLayoutVars>
      </dgm:prSet>
      <dgm:spPr/>
    </dgm:pt>
    <dgm:pt modelId="{95059096-F303-4A31-B7B0-F6A9AC52F34F}" type="pres">
      <dgm:prSet presAssocID="{74CEEC3F-F0A0-4162-A144-5547CBF2F9B7}" presName="accent_2" presStyleCnt="0"/>
      <dgm:spPr/>
    </dgm:pt>
    <dgm:pt modelId="{67BF9048-DB33-4ACA-B843-F0DE7F879F35}" type="pres">
      <dgm:prSet presAssocID="{74CEEC3F-F0A0-4162-A144-5547CBF2F9B7}" presName="accentRepeatNode" presStyleLbl="solidFgAcc1" presStyleIdx="1" presStyleCnt="4"/>
      <dgm:spPr/>
    </dgm:pt>
    <dgm:pt modelId="{CEC1FE3E-F33B-48AD-8FFB-477E0757E098}" type="pres">
      <dgm:prSet presAssocID="{F91A9C87-296D-4754-A02C-421C5A26AA95}" presName="text_3" presStyleLbl="node1" presStyleIdx="2" presStyleCnt="4">
        <dgm:presLayoutVars>
          <dgm:bulletEnabled val="1"/>
        </dgm:presLayoutVars>
      </dgm:prSet>
      <dgm:spPr/>
    </dgm:pt>
    <dgm:pt modelId="{559DE43F-A1FD-4D9B-A7C8-DEEF528FFBF4}" type="pres">
      <dgm:prSet presAssocID="{F91A9C87-296D-4754-A02C-421C5A26AA95}" presName="accent_3" presStyleCnt="0"/>
      <dgm:spPr/>
    </dgm:pt>
    <dgm:pt modelId="{89E42DB4-24FC-458C-8853-90E3552E2D35}" type="pres">
      <dgm:prSet presAssocID="{F91A9C87-296D-4754-A02C-421C5A26AA95}" presName="accentRepeatNode" presStyleLbl="solidFgAcc1" presStyleIdx="2" presStyleCnt="4"/>
      <dgm:spPr/>
    </dgm:pt>
    <dgm:pt modelId="{36965CBC-6A7E-411E-8066-9EA065401898}" type="pres">
      <dgm:prSet presAssocID="{128B2DD8-0E83-4CA8-9038-C9EEC9F85485}" presName="text_4" presStyleLbl="node1" presStyleIdx="3" presStyleCnt="4">
        <dgm:presLayoutVars>
          <dgm:bulletEnabled val="1"/>
        </dgm:presLayoutVars>
      </dgm:prSet>
      <dgm:spPr/>
    </dgm:pt>
    <dgm:pt modelId="{0B0900CA-A078-4B15-B41A-4BAE5E994FAD}" type="pres">
      <dgm:prSet presAssocID="{128B2DD8-0E83-4CA8-9038-C9EEC9F85485}" presName="accent_4" presStyleCnt="0"/>
      <dgm:spPr/>
    </dgm:pt>
    <dgm:pt modelId="{A02605CE-2719-4569-9EE1-F4F05115F9DF}" type="pres">
      <dgm:prSet presAssocID="{128B2DD8-0E83-4CA8-9038-C9EEC9F85485}" presName="accentRepeatNode" presStyleLbl="solidFgAcc1" presStyleIdx="3" presStyleCnt="4"/>
      <dgm:spPr/>
    </dgm:pt>
  </dgm:ptLst>
  <dgm:cxnLst>
    <dgm:cxn modelId="{91CF5720-A55D-443A-B1A4-AB765601C8F9}" type="presOf" srcId="{98083EBD-8085-4A92-920A-1BD6D87CECF5}" destId="{22889B02-DEEF-404E-B53B-183163AA9C05}" srcOrd="0" destOrd="0" presId="urn:microsoft.com/office/officeart/2008/layout/VerticalCurvedList"/>
    <dgm:cxn modelId="{B193F925-FE75-401C-ADB1-CBD21A90F002}" srcId="{1C7A688C-9A33-4732-B0E5-4339CD0368F1}" destId="{ADD00B99-ECE6-4335-92C4-28EC68213C9F}" srcOrd="1" destOrd="0" parTransId="{3156583E-D6AE-40AC-8B28-2D3A4EBD9235}" sibTransId="{02666181-B3CF-4462-81DE-063799E8B972}"/>
    <dgm:cxn modelId="{A515DD64-AD40-4C20-B878-17697F4608CB}" srcId="{1C7A688C-9A33-4732-B0E5-4339CD0368F1}" destId="{05803AED-30D5-4E84-A5CD-5A02867CB810}" srcOrd="0" destOrd="0" parTransId="{BD05708A-0644-4E3E-B3A2-FE0419006DA5}" sibTransId="{98083EBD-8085-4A92-920A-1BD6D87CECF5}"/>
    <dgm:cxn modelId="{7CC7CE49-B3D2-4150-867D-4278A451CB86}" type="presOf" srcId="{F91A9C87-296D-4754-A02C-421C5A26AA95}" destId="{CEC1FE3E-F33B-48AD-8FFB-477E0757E098}" srcOrd="0" destOrd="0" presId="urn:microsoft.com/office/officeart/2008/layout/VerticalCurvedList"/>
    <dgm:cxn modelId="{79FC2F4E-A257-4B15-9252-C84FF618D90A}" type="presOf" srcId="{128B2DD8-0E83-4CA8-9038-C9EEC9F85485}" destId="{36965CBC-6A7E-411E-8066-9EA065401898}" srcOrd="0" destOrd="0" presId="urn:microsoft.com/office/officeart/2008/layout/VerticalCurvedList"/>
    <dgm:cxn modelId="{032BBB74-4592-43C7-BF96-A74E4FE0DA08}" srcId="{E56E1E1A-2093-4B8F-A5AF-441C78F7A69C}" destId="{74CEEC3F-F0A0-4162-A144-5547CBF2F9B7}" srcOrd="1" destOrd="0" parTransId="{D7BCE2E3-9CFA-4C49-A5C1-D9673BE98516}" sibTransId="{AB9CD6D2-6384-475C-9DD3-C2EA49BFEE5C}"/>
    <dgm:cxn modelId="{BE2DEC54-3731-483A-A642-E617E0549580}" type="presOf" srcId="{08BAA92C-4BE4-4CA2-8669-1D7D1378BADB}" destId="{FCF92EA6-DFC8-40C0-A0AF-E269CAF28339}" srcOrd="0" destOrd="3" presId="urn:microsoft.com/office/officeart/2008/layout/VerticalCurvedList"/>
    <dgm:cxn modelId="{0F407F8A-A875-4E1C-B126-2AB5A7FA7D41}" type="presOf" srcId="{05803AED-30D5-4E84-A5CD-5A02867CB810}" destId="{FCF92EA6-DFC8-40C0-A0AF-E269CAF28339}" srcOrd="0" destOrd="1" presId="urn:microsoft.com/office/officeart/2008/layout/VerticalCurvedList"/>
    <dgm:cxn modelId="{96469095-B9F5-48FD-B399-9C927A7197E0}" type="presOf" srcId="{ADD00B99-ECE6-4335-92C4-28EC68213C9F}" destId="{FCF92EA6-DFC8-40C0-A0AF-E269CAF28339}" srcOrd="0" destOrd="2" presId="urn:microsoft.com/office/officeart/2008/layout/VerticalCurvedList"/>
    <dgm:cxn modelId="{DABCDF9A-8A70-413A-ACAA-F4D6AF4485D2}" srcId="{1C7A688C-9A33-4732-B0E5-4339CD0368F1}" destId="{08BAA92C-4BE4-4CA2-8669-1D7D1378BADB}" srcOrd="2" destOrd="0" parTransId="{6209C351-93EF-40DE-8284-D4E8D874B7DE}" sibTransId="{18779A9F-8BD1-4A8E-9BA3-7345D932D087}"/>
    <dgm:cxn modelId="{73FB33A7-44BD-4FCD-B071-61DC45048A52}" srcId="{E56E1E1A-2093-4B8F-A5AF-441C78F7A69C}" destId="{128B2DD8-0E83-4CA8-9038-C9EEC9F85485}" srcOrd="3" destOrd="0" parTransId="{89C9BCE3-A7FF-4843-AB11-6F56CFD52128}" sibTransId="{2BDB34B4-4F6B-41DA-A09D-DD0983D8720B}"/>
    <dgm:cxn modelId="{B29B6FA9-02BD-4D97-92D8-5D8FEEEDB02F}" type="presOf" srcId="{E56E1E1A-2093-4B8F-A5AF-441C78F7A69C}" destId="{FDD13DB2-A210-4598-BA4A-90319C8B8220}" srcOrd="0" destOrd="0" presId="urn:microsoft.com/office/officeart/2008/layout/VerticalCurvedList"/>
    <dgm:cxn modelId="{6C860BAA-A0DA-47F0-B7EB-8AFDEB00546E}" srcId="{E56E1E1A-2093-4B8F-A5AF-441C78F7A69C}" destId="{1C7A688C-9A33-4732-B0E5-4339CD0368F1}" srcOrd="0" destOrd="0" parTransId="{0E8AAFE7-023D-49DB-81E0-38611EF22BD4}" sibTransId="{CE5F2E4C-0A29-435E-80E4-C9A7708E60FD}"/>
    <dgm:cxn modelId="{35C174BA-9215-436C-811D-20AFCC18D686}" type="presOf" srcId="{74CEEC3F-F0A0-4162-A144-5547CBF2F9B7}" destId="{1D58E78D-3806-4289-B623-B2ACF9A0AF2F}" srcOrd="0" destOrd="0" presId="urn:microsoft.com/office/officeart/2008/layout/VerticalCurvedList"/>
    <dgm:cxn modelId="{204612CE-BB27-458C-B5F5-794ADFB010D8}" srcId="{E56E1E1A-2093-4B8F-A5AF-441C78F7A69C}" destId="{F91A9C87-296D-4754-A02C-421C5A26AA95}" srcOrd="2" destOrd="0" parTransId="{551D10B9-6B2C-4A4B-AC00-2C64E6783A6F}" sibTransId="{E654075E-0A3E-4B00-A69F-36E67945BC1F}"/>
    <dgm:cxn modelId="{DF94D4E5-631B-458E-9714-ADBE584BCF10}" type="presOf" srcId="{1C7A688C-9A33-4732-B0E5-4339CD0368F1}" destId="{FCF92EA6-DFC8-40C0-A0AF-E269CAF28339}" srcOrd="0" destOrd="0" presId="urn:microsoft.com/office/officeart/2008/layout/VerticalCurvedList"/>
    <dgm:cxn modelId="{4D6E53A6-2CB3-4FEB-94B4-1D6D3E8873AC}" type="presParOf" srcId="{FDD13DB2-A210-4598-BA4A-90319C8B8220}" destId="{DF37F453-20CE-49A8-93B5-D959A35BC3E6}" srcOrd="0" destOrd="0" presId="urn:microsoft.com/office/officeart/2008/layout/VerticalCurvedList"/>
    <dgm:cxn modelId="{7E9B3DEF-A53E-4E91-BA7A-F0FBA8A1780B}" type="presParOf" srcId="{DF37F453-20CE-49A8-93B5-D959A35BC3E6}" destId="{41F4FA57-8F13-4933-8FB8-0FAFBA27F028}" srcOrd="0" destOrd="0" presId="urn:microsoft.com/office/officeart/2008/layout/VerticalCurvedList"/>
    <dgm:cxn modelId="{1366312D-6310-426C-96ED-88FBAF0237FC}" type="presParOf" srcId="{41F4FA57-8F13-4933-8FB8-0FAFBA27F028}" destId="{F14464D9-2EE3-4842-A343-EE9AE8AB81E4}" srcOrd="0" destOrd="0" presId="urn:microsoft.com/office/officeart/2008/layout/VerticalCurvedList"/>
    <dgm:cxn modelId="{E6C5349D-40E4-4C10-B9A2-C94E6B66DEA7}" type="presParOf" srcId="{41F4FA57-8F13-4933-8FB8-0FAFBA27F028}" destId="{22889B02-DEEF-404E-B53B-183163AA9C05}" srcOrd="1" destOrd="0" presId="urn:microsoft.com/office/officeart/2008/layout/VerticalCurvedList"/>
    <dgm:cxn modelId="{5C806B2F-CFCE-4BC1-8A9C-E7D08493CCBF}" type="presParOf" srcId="{41F4FA57-8F13-4933-8FB8-0FAFBA27F028}" destId="{54219035-AF18-4D51-AC7A-A0FCCDC55F50}" srcOrd="2" destOrd="0" presId="urn:microsoft.com/office/officeart/2008/layout/VerticalCurvedList"/>
    <dgm:cxn modelId="{32724EC4-8B4A-464E-B507-B4FE7DDF9EF6}" type="presParOf" srcId="{41F4FA57-8F13-4933-8FB8-0FAFBA27F028}" destId="{286B162B-D053-432C-884D-4F28EC06DBE9}" srcOrd="3" destOrd="0" presId="urn:microsoft.com/office/officeart/2008/layout/VerticalCurvedList"/>
    <dgm:cxn modelId="{19F36C68-A142-4266-AEA2-A3BAFC471766}" type="presParOf" srcId="{DF37F453-20CE-49A8-93B5-D959A35BC3E6}" destId="{FCF92EA6-DFC8-40C0-A0AF-E269CAF28339}" srcOrd="1" destOrd="0" presId="urn:microsoft.com/office/officeart/2008/layout/VerticalCurvedList"/>
    <dgm:cxn modelId="{1668E821-64A6-4DD1-9112-45DD3D85AD20}" type="presParOf" srcId="{DF37F453-20CE-49A8-93B5-D959A35BC3E6}" destId="{4DDD44BA-C86A-4293-88A6-73746A5FBED7}" srcOrd="2" destOrd="0" presId="urn:microsoft.com/office/officeart/2008/layout/VerticalCurvedList"/>
    <dgm:cxn modelId="{431495B4-354D-49C2-A906-422C0D2BDC8C}" type="presParOf" srcId="{4DDD44BA-C86A-4293-88A6-73746A5FBED7}" destId="{299F9C28-6210-4ADD-8921-D70DBE649A42}" srcOrd="0" destOrd="0" presId="urn:microsoft.com/office/officeart/2008/layout/VerticalCurvedList"/>
    <dgm:cxn modelId="{7E6ED588-0579-41DA-8BBA-4CB49EFB2FE0}" type="presParOf" srcId="{DF37F453-20CE-49A8-93B5-D959A35BC3E6}" destId="{1D58E78D-3806-4289-B623-B2ACF9A0AF2F}" srcOrd="3" destOrd="0" presId="urn:microsoft.com/office/officeart/2008/layout/VerticalCurvedList"/>
    <dgm:cxn modelId="{3076E2A7-92B0-4E81-9FB7-02F989D53CF1}" type="presParOf" srcId="{DF37F453-20CE-49A8-93B5-D959A35BC3E6}" destId="{95059096-F303-4A31-B7B0-F6A9AC52F34F}" srcOrd="4" destOrd="0" presId="urn:microsoft.com/office/officeart/2008/layout/VerticalCurvedList"/>
    <dgm:cxn modelId="{CE78A9AE-6322-4BEE-95F1-BDC8898DC325}" type="presParOf" srcId="{95059096-F303-4A31-B7B0-F6A9AC52F34F}" destId="{67BF9048-DB33-4ACA-B843-F0DE7F879F35}" srcOrd="0" destOrd="0" presId="urn:microsoft.com/office/officeart/2008/layout/VerticalCurvedList"/>
    <dgm:cxn modelId="{F9EDEF91-D50B-44DE-A18A-AC2875F7209C}" type="presParOf" srcId="{DF37F453-20CE-49A8-93B5-D959A35BC3E6}" destId="{CEC1FE3E-F33B-48AD-8FFB-477E0757E098}" srcOrd="5" destOrd="0" presId="urn:microsoft.com/office/officeart/2008/layout/VerticalCurvedList"/>
    <dgm:cxn modelId="{DFA57E37-B552-4388-A0DA-58DAEB9408DF}" type="presParOf" srcId="{DF37F453-20CE-49A8-93B5-D959A35BC3E6}" destId="{559DE43F-A1FD-4D9B-A7C8-DEEF528FFBF4}" srcOrd="6" destOrd="0" presId="urn:microsoft.com/office/officeart/2008/layout/VerticalCurvedList"/>
    <dgm:cxn modelId="{67D949CF-19AD-48A2-A025-D52B8663962F}" type="presParOf" srcId="{559DE43F-A1FD-4D9B-A7C8-DEEF528FFBF4}" destId="{89E42DB4-24FC-458C-8853-90E3552E2D35}" srcOrd="0" destOrd="0" presId="urn:microsoft.com/office/officeart/2008/layout/VerticalCurvedList"/>
    <dgm:cxn modelId="{D0FD94DF-B005-431B-863B-27ECE051E332}" type="presParOf" srcId="{DF37F453-20CE-49A8-93B5-D959A35BC3E6}" destId="{36965CBC-6A7E-411E-8066-9EA065401898}" srcOrd="7" destOrd="0" presId="urn:microsoft.com/office/officeart/2008/layout/VerticalCurvedList"/>
    <dgm:cxn modelId="{C7FAF072-413C-4DEA-8C39-61BE6C47FA83}" type="presParOf" srcId="{DF37F453-20CE-49A8-93B5-D959A35BC3E6}" destId="{0B0900CA-A078-4B15-B41A-4BAE5E994FAD}" srcOrd="8" destOrd="0" presId="urn:microsoft.com/office/officeart/2008/layout/VerticalCurvedList"/>
    <dgm:cxn modelId="{3DB50F7B-3864-4771-959D-4D8EC7F4529B}" type="presParOf" srcId="{0B0900CA-A078-4B15-B41A-4BAE5E994FAD}" destId="{A02605CE-2719-4569-9EE1-F4F05115F9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057BE3-5E73-45CC-85E0-D8DEF23EDD7F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87E0C18-B3CC-481A-A48C-E14CC6F832BE}">
      <dgm:prSet phldrT="[Text]" custT="1"/>
      <dgm:spPr/>
      <dgm:t>
        <a:bodyPr/>
        <a:lstStyle/>
        <a:p>
          <a:pPr algn="just"/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To Collect all information about natural disasters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E2D07-399C-4E0C-9FA2-4AD4F03A8CD1}" type="parTrans" cxnId="{410080AE-954A-48AB-90DD-5FA8FF99A11A}">
      <dgm:prSet/>
      <dgm:spPr/>
      <dgm:t>
        <a:bodyPr/>
        <a:lstStyle/>
        <a:p>
          <a:endParaRPr lang="en-US"/>
        </a:p>
      </dgm:t>
    </dgm:pt>
    <dgm:pt modelId="{0E84F86A-6AB0-4704-A2F2-6F86385942ED}" type="sibTrans" cxnId="{410080AE-954A-48AB-90DD-5FA8FF99A11A}">
      <dgm:prSet/>
      <dgm:spPr>
        <a:solidFill>
          <a:srgbClr val="002060">
            <a:alpha val="90000"/>
          </a:srgbClr>
        </a:solidFill>
      </dgm:spPr>
      <dgm:t>
        <a:bodyPr/>
        <a:lstStyle/>
        <a:p>
          <a:endParaRPr lang="en-US"/>
        </a:p>
      </dgm:t>
    </dgm:pt>
    <dgm:pt modelId="{E18B7283-0775-45C9-BD22-E621F3321AEA}">
      <dgm:prSet phldrT="[Text]" custT="1"/>
      <dgm:spPr/>
      <dgm:t>
        <a:bodyPr/>
        <a:lstStyle/>
        <a:p>
          <a:pPr algn="just"/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Create disaster maps for Arab countries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EAC8CA-CA04-4D60-AF02-F51D9975A74C}" type="parTrans" cxnId="{61B5F6C4-6A1F-4B68-8F12-F71EA9E40A07}">
      <dgm:prSet/>
      <dgm:spPr/>
      <dgm:t>
        <a:bodyPr/>
        <a:lstStyle/>
        <a:p>
          <a:endParaRPr lang="en-US"/>
        </a:p>
      </dgm:t>
    </dgm:pt>
    <dgm:pt modelId="{34959A85-030E-44F3-86F4-43AE061CC123}" type="sibTrans" cxnId="{61B5F6C4-6A1F-4B68-8F12-F71EA9E40A07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17542779-A7FA-4C31-BEF4-E4F1C1AD51A6}">
      <dgm:prSet phldrT="[Text]" custT="1"/>
      <dgm:spPr/>
      <dgm:t>
        <a:bodyPr/>
        <a:lstStyle/>
        <a:p>
          <a:pPr algn="just"/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Catastrophes Modeling </a:t>
          </a:r>
        </a:p>
      </dgm:t>
    </dgm:pt>
    <dgm:pt modelId="{EFCD6DA6-7151-43EF-9062-40279CC220AE}" type="parTrans" cxnId="{7B8A48ED-C114-4DC1-BF70-40FB135640C6}">
      <dgm:prSet/>
      <dgm:spPr/>
      <dgm:t>
        <a:bodyPr/>
        <a:lstStyle/>
        <a:p>
          <a:endParaRPr lang="en-US"/>
        </a:p>
      </dgm:t>
    </dgm:pt>
    <dgm:pt modelId="{926138D8-1364-4CCB-A29F-9DD561F041F2}" type="sibTrans" cxnId="{7B8A48ED-C114-4DC1-BF70-40FB135640C6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9EDB1237-4B0B-4DA3-A8E9-89B24B2302C3}">
      <dgm:prSet custT="1"/>
      <dgm:spPr/>
      <dgm:t>
        <a:bodyPr/>
        <a:lstStyle/>
        <a:p>
          <a:pPr algn="just"/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To launch an Arab pool between Arab Insurance &amp; Reinsurance Companies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EB7B68-334D-4F68-A857-30EF5E15F759}" type="parTrans" cxnId="{2C8BD4A6-F90D-488D-8445-5A0C6E348B35}">
      <dgm:prSet/>
      <dgm:spPr/>
      <dgm:t>
        <a:bodyPr/>
        <a:lstStyle/>
        <a:p>
          <a:endParaRPr lang="en-US"/>
        </a:p>
      </dgm:t>
    </dgm:pt>
    <dgm:pt modelId="{513B29B2-F50B-4D5F-AB71-55CF871CB92B}" type="sibTrans" cxnId="{2C8BD4A6-F90D-488D-8445-5A0C6E348B35}">
      <dgm:prSet/>
      <dgm:spPr/>
      <dgm:t>
        <a:bodyPr/>
        <a:lstStyle/>
        <a:p>
          <a:endParaRPr lang="en-US"/>
        </a:p>
      </dgm:t>
    </dgm:pt>
    <dgm:pt modelId="{B03EEF9F-AC5D-470F-8309-BCE40A7F669E}" type="pres">
      <dgm:prSet presAssocID="{E8057BE3-5E73-45CC-85E0-D8DEF23EDD7F}" presName="outerComposite" presStyleCnt="0">
        <dgm:presLayoutVars>
          <dgm:chMax val="5"/>
          <dgm:dir val="rev"/>
          <dgm:resizeHandles val="exact"/>
        </dgm:presLayoutVars>
      </dgm:prSet>
      <dgm:spPr/>
    </dgm:pt>
    <dgm:pt modelId="{A5B38C05-035B-4C47-9682-60175BE80AA7}" type="pres">
      <dgm:prSet presAssocID="{E8057BE3-5E73-45CC-85E0-D8DEF23EDD7F}" presName="dummyMaxCanvas" presStyleCnt="0">
        <dgm:presLayoutVars/>
      </dgm:prSet>
      <dgm:spPr/>
    </dgm:pt>
    <dgm:pt modelId="{7EE5BA96-3736-43E0-95D6-1E998FB332F5}" type="pres">
      <dgm:prSet presAssocID="{E8057BE3-5E73-45CC-85E0-D8DEF23EDD7F}" presName="FourNodes_1" presStyleLbl="node1" presStyleIdx="0" presStyleCnt="4">
        <dgm:presLayoutVars>
          <dgm:bulletEnabled val="1"/>
        </dgm:presLayoutVars>
      </dgm:prSet>
      <dgm:spPr/>
    </dgm:pt>
    <dgm:pt modelId="{3138C58C-4E9A-4F16-A8E0-8306C8DE8B3E}" type="pres">
      <dgm:prSet presAssocID="{E8057BE3-5E73-45CC-85E0-D8DEF23EDD7F}" presName="FourNodes_2" presStyleLbl="node1" presStyleIdx="1" presStyleCnt="4">
        <dgm:presLayoutVars>
          <dgm:bulletEnabled val="1"/>
        </dgm:presLayoutVars>
      </dgm:prSet>
      <dgm:spPr/>
    </dgm:pt>
    <dgm:pt modelId="{2C8BCF1A-8F37-4859-B9DC-E3493855CD9E}" type="pres">
      <dgm:prSet presAssocID="{E8057BE3-5E73-45CC-85E0-D8DEF23EDD7F}" presName="FourNodes_3" presStyleLbl="node1" presStyleIdx="2" presStyleCnt="4">
        <dgm:presLayoutVars>
          <dgm:bulletEnabled val="1"/>
        </dgm:presLayoutVars>
      </dgm:prSet>
      <dgm:spPr/>
    </dgm:pt>
    <dgm:pt modelId="{B4C0334E-3E10-46B5-BFBF-4081B6397A84}" type="pres">
      <dgm:prSet presAssocID="{E8057BE3-5E73-45CC-85E0-D8DEF23EDD7F}" presName="FourNodes_4" presStyleLbl="node1" presStyleIdx="3" presStyleCnt="4">
        <dgm:presLayoutVars>
          <dgm:bulletEnabled val="1"/>
        </dgm:presLayoutVars>
      </dgm:prSet>
      <dgm:spPr/>
    </dgm:pt>
    <dgm:pt modelId="{88C531A7-8B86-47E9-B5AB-4A954276E258}" type="pres">
      <dgm:prSet presAssocID="{E8057BE3-5E73-45CC-85E0-D8DEF23EDD7F}" presName="FourConn_1-2" presStyleLbl="fgAccFollowNode1" presStyleIdx="0" presStyleCnt="3">
        <dgm:presLayoutVars>
          <dgm:bulletEnabled val="1"/>
        </dgm:presLayoutVars>
      </dgm:prSet>
      <dgm:spPr/>
    </dgm:pt>
    <dgm:pt modelId="{84E6607D-BBB5-47D2-A231-BCEA841DEEF4}" type="pres">
      <dgm:prSet presAssocID="{E8057BE3-5E73-45CC-85E0-D8DEF23EDD7F}" presName="FourConn_2-3" presStyleLbl="fgAccFollowNode1" presStyleIdx="1" presStyleCnt="3">
        <dgm:presLayoutVars>
          <dgm:bulletEnabled val="1"/>
        </dgm:presLayoutVars>
      </dgm:prSet>
      <dgm:spPr/>
    </dgm:pt>
    <dgm:pt modelId="{018B5892-B1B7-4439-9FE4-D1678A7EEF44}" type="pres">
      <dgm:prSet presAssocID="{E8057BE3-5E73-45CC-85E0-D8DEF23EDD7F}" presName="FourConn_3-4" presStyleLbl="fgAccFollowNode1" presStyleIdx="2" presStyleCnt="3">
        <dgm:presLayoutVars>
          <dgm:bulletEnabled val="1"/>
        </dgm:presLayoutVars>
      </dgm:prSet>
      <dgm:spPr/>
    </dgm:pt>
    <dgm:pt modelId="{785211F0-9611-4B45-891D-89C634106EDE}" type="pres">
      <dgm:prSet presAssocID="{E8057BE3-5E73-45CC-85E0-D8DEF23EDD7F}" presName="FourNodes_1_text" presStyleLbl="node1" presStyleIdx="3" presStyleCnt="4">
        <dgm:presLayoutVars>
          <dgm:bulletEnabled val="1"/>
        </dgm:presLayoutVars>
      </dgm:prSet>
      <dgm:spPr/>
    </dgm:pt>
    <dgm:pt modelId="{239C137C-9E07-4D95-A43C-9DFEB2E1E337}" type="pres">
      <dgm:prSet presAssocID="{E8057BE3-5E73-45CC-85E0-D8DEF23EDD7F}" presName="FourNodes_2_text" presStyleLbl="node1" presStyleIdx="3" presStyleCnt="4">
        <dgm:presLayoutVars>
          <dgm:bulletEnabled val="1"/>
        </dgm:presLayoutVars>
      </dgm:prSet>
      <dgm:spPr/>
    </dgm:pt>
    <dgm:pt modelId="{612CF7C2-9290-4864-A458-04BA6C603438}" type="pres">
      <dgm:prSet presAssocID="{E8057BE3-5E73-45CC-85E0-D8DEF23EDD7F}" presName="FourNodes_3_text" presStyleLbl="node1" presStyleIdx="3" presStyleCnt="4">
        <dgm:presLayoutVars>
          <dgm:bulletEnabled val="1"/>
        </dgm:presLayoutVars>
      </dgm:prSet>
      <dgm:spPr/>
    </dgm:pt>
    <dgm:pt modelId="{584509CA-C3E7-4453-AE45-EEE071F2BFDB}" type="pres">
      <dgm:prSet presAssocID="{E8057BE3-5E73-45CC-85E0-D8DEF23EDD7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A940D21-1646-4B6E-96A0-B5A3836B047B}" type="presOf" srcId="{E18B7283-0775-45C9-BD22-E621F3321AEA}" destId="{3138C58C-4E9A-4F16-A8E0-8306C8DE8B3E}" srcOrd="0" destOrd="0" presId="urn:microsoft.com/office/officeart/2005/8/layout/vProcess5"/>
    <dgm:cxn modelId="{7A2DDD26-4EAC-4419-89AC-B56D1C711BC3}" type="presOf" srcId="{34959A85-030E-44F3-86F4-43AE061CC123}" destId="{84E6607D-BBB5-47D2-A231-BCEA841DEEF4}" srcOrd="0" destOrd="0" presId="urn:microsoft.com/office/officeart/2005/8/layout/vProcess5"/>
    <dgm:cxn modelId="{927BE42E-A09A-4A45-BDF7-9B5F7D536FEA}" type="presOf" srcId="{9EDB1237-4B0B-4DA3-A8E9-89B24B2302C3}" destId="{B4C0334E-3E10-46B5-BFBF-4081B6397A84}" srcOrd="0" destOrd="0" presId="urn:microsoft.com/office/officeart/2005/8/layout/vProcess5"/>
    <dgm:cxn modelId="{4725CD3F-8CE2-4EF1-86E3-8DA116446FF8}" type="presOf" srcId="{E18B7283-0775-45C9-BD22-E621F3321AEA}" destId="{239C137C-9E07-4D95-A43C-9DFEB2E1E337}" srcOrd="1" destOrd="0" presId="urn:microsoft.com/office/officeart/2005/8/layout/vProcess5"/>
    <dgm:cxn modelId="{AF77D349-0ED7-4A44-A7F1-6BB9EDF99E02}" type="presOf" srcId="{0E84F86A-6AB0-4704-A2F2-6F86385942ED}" destId="{88C531A7-8B86-47E9-B5AB-4A954276E258}" srcOrd="0" destOrd="0" presId="urn:microsoft.com/office/officeart/2005/8/layout/vProcess5"/>
    <dgm:cxn modelId="{279C6E4A-C8F6-4393-BBEC-C643476023F5}" type="presOf" srcId="{926138D8-1364-4CCB-A29F-9DD561F041F2}" destId="{018B5892-B1B7-4439-9FE4-D1678A7EEF44}" srcOrd="0" destOrd="0" presId="urn:microsoft.com/office/officeart/2005/8/layout/vProcess5"/>
    <dgm:cxn modelId="{7D098471-24CD-49D9-A074-0B9375C95A01}" type="presOf" srcId="{E8057BE3-5E73-45CC-85E0-D8DEF23EDD7F}" destId="{B03EEF9F-AC5D-470F-8309-BCE40A7F669E}" srcOrd="0" destOrd="0" presId="urn:microsoft.com/office/officeart/2005/8/layout/vProcess5"/>
    <dgm:cxn modelId="{5BC4CC79-F15A-44EC-B9B2-6C2491F7E486}" type="presOf" srcId="{B87E0C18-B3CC-481A-A48C-E14CC6F832BE}" destId="{7EE5BA96-3736-43E0-95D6-1E998FB332F5}" srcOrd="0" destOrd="0" presId="urn:microsoft.com/office/officeart/2005/8/layout/vProcess5"/>
    <dgm:cxn modelId="{CB309E9D-4E46-48F7-8F68-C91224D85F1A}" type="presOf" srcId="{B87E0C18-B3CC-481A-A48C-E14CC6F832BE}" destId="{785211F0-9611-4B45-891D-89C634106EDE}" srcOrd="1" destOrd="0" presId="urn:microsoft.com/office/officeart/2005/8/layout/vProcess5"/>
    <dgm:cxn modelId="{57B46FA2-3771-4B5D-B010-9C5AA32C4C5A}" type="presOf" srcId="{17542779-A7FA-4C31-BEF4-E4F1C1AD51A6}" destId="{2C8BCF1A-8F37-4859-B9DC-E3493855CD9E}" srcOrd="0" destOrd="0" presId="urn:microsoft.com/office/officeart/2005/8/layout/vProcess5"/>
    <dgm:cxn modelId="{2C8BD4A6-F90D-488D-8445-5A0C6E348B35}" srcId="{E8057BE3-5E73-45CC-85E0-D8DEF23EDD7F}" destId="{9EDB1237-4B0B-4DA3-A8E9-89B24B2302C3}" srcOrd="3" destOrd="0" parTransId="{D8EB7B68-334D-4F68-A857-30EF5E15F759}" sibTransId="{513B29B2-F50B-4D5F-AB71-55CF871CB92B}"/>
    <dgm:cxn modelId="{980D1CAD-91A3-4574-893C-62F1CDCA274A}" type="presOf" srcId="{17542779-A7FA-4C31-BEF4-E4F1C1AD51A6}" destId="{612CF7C2-9290-4864-A458-04BA6C603438}" srcOrd="1" destOrd="0" presId="urn:microsoft.com/office/officeart/2005/8/layout/vProcess5"/>
    <dgm:cxn modelId="{410080AE-954A-48AB-90DD-5FA8FF99A11A}" srcId="{E8057BE3-5E73-45CC-85E0-D8DEF23EDD7F}" destId="{B87E0C18-B3CC-481A-A48C-E14CC6F832BE}" srcOrd="0" destOrd="0" parTransId="{28EE2D07-399C-4E0C-9FA2-4AD4F03A8CD1}" sibTransId="{0E84F86A-6AB0-4704-A2F2-6F86385942ED}"/>
    <dgm:cxn modelId="{61B5F6C4-6A1F-4B68-8F12-F71EA9E40A07}" srcId="{E8057BE3-5E73-45CC-85E0-D8DEF23EDD7F}" destId="{E18B7283-0775-45C9-BD22-E621F3321AEA}" srcOrd="1" destOrd="0" parTransId="{3CEAC8CA-CA04-4D60-AF02-F51D9975A74C}" sibTransId="{34959A85-030E-44F3-86F4-43AE061CC123}"/>
    <dgm:cxn modelId="{7B8A48ED-C114-4DC1-BF70-40FB135640C6}" srcId="{E8057BE3-5E73-45CC-85E0-D8DEF23EDD7F}" destId="{17542779-A7FA-4C31-BEF4-E4F1C1AD51A6}" srcOrd="2" destOrd="0" parTransId="{EFCD6DA6-7151-43EF-9062-40279CC220AE}" sibTransId="{926138D8-1364-4CCB-A29F-9DD561F041F2}"/>
    <dgm:cxn modelId="{8CFEE9FC-8899-42E7-9DF6-FD1310CE0CB0}" type="presOf" srcId="{9EDB1237-4B0B-4DA3-A8E9-89B24B2302C3}" destId="{584509CA-C3E7-4453-AE45-EEE071F2BFDB}" srcOrd="1" destOrd="0" presId="urn:microsoft.com/office/officeart/2005/8/layout/vProcess5"/>
    <dgm:cxn modelId="{7A7DB003-B669-4C57-8EEF-2ADC347F948B}" type="presParOf" srcId="{B03EEF9F-AC5D-470F-8309-BCE40A7F669E}" destId="{A5B38C05-035B-4C47-9682-60175BE80AA7}" srcOrd="0" destOrd="0" presId="urn:microsoft.com/office/officeart/2005/8/layout/vProcess5"/>
    <dgm:cxn modelId="{63810F86-A73D-4B41-BB04-A0C2E251186B}" type="presParOf" srcId="{B03EEF9F-AC5D-470F-8309-BCE40A7F669E}" destId="{7EE5BA96-3736-43E0-95D6-1E998FB332F5}" srcOrd="1" destOrd="0" presId="urn:microsoft.com/office/officeart/2005/8/layout/vProcess5"/>
    <dgm:cxn modelId="{88FDD781-A21B-47DA-AF89-D7082B9AF50E}" type="presParOf" srcId="{B03EEF9F-AC5D-470F-8309-BCE40A7F669E}" destId="{3138C58C-4E9A-4F16-A8E0-8306C8DE8B3E}" srcOrd="2" destOrd="0" presId="urn:microsoft.com/office/officeart/2005/8/layout/vProcess5"/>
    <dgm:cxn modelId="{344D2D95-161E-4D01-9AE8-36417F549F5D}" type="presParOf" srcId="{B03EEF9F-AC5D-470F-8309-BCE40A7F669E}" destId="{2C8BCF1A-8F37-4859-B9DC-E3493855CD9E}" srcOrd="3" destOrd="0" presId="urn:microsoft.com/office/officeart/2005/8/layout/vProcess5"/>
    <dgm:cxn modelId="{93C3C7C3-A844-4E42-A6CA-61C30DF9D6EA}" type="presParOf" srcId="{B03EEF9F-AC5D-470F-8309-BCE40A7F669E}" destId="{B4C0334E-3E10-46B5-BFBF-4081B6397A84}" srcOrd="4" destOrd="0" presId="urn:microsoft.com/office/officeart/2005/8/layout/vProcess5"/>
    <dgm:cxn modelId="{6641FEF9-8BC6-4C21-A93A-C488607B7198}" type="presParOf" srcId="{B03EEF9F-AC5D-470F-8309-BCE40A7F669E}" destId="{88C531A7-8B86-47E9-B5AB-4A954276E258}" srcOrd="5" destOrd="0" presId="urn:microsoft.com/office/officeart/2005/8/layout/vProcess5"/>
    <dgm:cxn modelId="{8F63A2DB-B6E3-4705-80A6-1571586B5565}" type="presParOf" srcId="{B03EEF9F-AC5D-470F-8309-BCE40A7F669E}" destId="{84E6607D-BBB5-47D2-A231-BCEA841DEEF4}" srcOrd="6" destOrd="0" presId="urn:microsoft.com/office/officeart/2005/8/layout/vProcess5"/>
    <dgm:cxn modelId="{C70D5633-6FC1-4511-9FA4-11634A565B3F}" type="presParOf" srcId="{B03EEF9F-AC5D-470F-8309-BCE40A7F669E}" destId="{018B5892-B1B7-4439-9FE4-D1678A7EEF44}" srcOrd="7" destOrd="0" presId="urn:microsoft.com/office/officeart/2005/8/layout/vProcess5"/>
    <dgm:cxn modelId="{40647494-DC02-40BB-9EAF-E54504ADFD53}" type="presParOf" srcId="{B03EEF9F-AC5D-470F-8309-BCE40A7F669E}" destId="{785211F0-9611-4B45-891D-89C634106EDE}" srcOrd="8" destOrd="0" presId="urn:microsoft.com/office/officeart/2005/8/layout/vProcess5"/>
    <dgm:cxn modelId="{2348FEB4-1289-4842-9F47-D6219885E45D}" type="presParOf" srcId="{B03EEF9F-AC5D-470F-8309-BCE40A7F669E}" destId="{239C137C-9E07-4D95-A43C-9DFEB2E1E337}" srcOrd="9" destOrd="0" presId="urn:microsoft.com/office/officeart/2005/8/layout/vProcess5"/>
    <dgm:cxn modelId="{C3FC37EC-9A1F-44A6-85DA-FB039AB3ECB8}" type="presParOf" srcId="{B03EEF9F-AC5D-470F-8309-BCE40A7F669E}" destId="{612CF7C2-9290-4864-A458-04BA6C603438}" srcOrd="10" destOrd="0" presId="urn:microsoft.com/office/officeart/2005/8/layout/vProcess5"/>
    <dgm:cxn modelId="{7836A31C-3CC1-478E-AD26-E7DD0BBDEF54}" type="presParOf" srcId="{B03EEF9F-AC5D-470F-8309-BCE40A7F669E}" destId="{584509CA-C3E7-4453-AE45-EEE071F2BFD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F8C3B9-F986-4414-B3EC-4292C7577A5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96D4B20-D48B-45FB-ACC2-BF855EAFD657}">
      <dgm:prSet phldrT="[Text]"/>
      <dgm:spPr/>
      <dgm:t>
        <a:bodyPr/>
        <a:lstStyle/>
        <a:p>
          <a:r>
            <a:rPr lang="en-US">
              <a:latin typeface="Roboto" panose="02000000000000000000" pitchFamily="2" charset="0"/>
            </a:rPr>
            <a:t>R</a:t>
          </a:r>
          <a:r>
            <a:rPr lang="en-US" b="0" i="0">
              <a:effectLst/>
              <a:latin typeface="Roboto" panose="02000000000000000000" pitchFamily="2" charset="0"/>
            </a:rPr>
            <a:t>esources</a:t>
          </a:r>
          <a:endParaRPr lang="en-US" dirty="0"/>
        </a:p>
      </dgm:t>
    </dgm:pt>
    <dgm:pt modelId="{01FD21F2-61ED-4556-B0DE-8B69967261C1}" type="parTrans" cxnId="{6263277F-5B40-4DD2-92C8-11990F8F77A1}">
      <dgm:prSet/>
      <dgm:spPr/>
      <dgm:t>
        <a:bodyPr/>
        <a:lstStyle/>
        <a:p>
          <a:endParaRPr lang="en-US"/>
        </a:p>
      </dgm:t>
    </dgm:pt>
    <dgm:pt modelId="{175A80F2-B52F-428E-B4E0-7EFA1F9CDC30}" type="sibTrans" cxnId="{6263277F-5B40-4DD2-92C8-11990F8F77A1}">
      <dgm:prSet/>
      <dgm:spPr/>
      <dgm:t>
        <a:bodyPr/>
        <a:lstStyle/>
        <a:p>
          <a:endParaRPr lang="en-US"/>
        </a:p>
      </dgm:t>
    </dgm:pt>
    <dgm:pt modelId="{9A3E81F0-8A60-4FEB-8D20-3D341A228369}">
      <dgm:prSet phldrT="[Text]"/>
      <dgm:spPr/>
      <dgm:t>
        <a:bodyPr/>
        <a:lstStyle/>
        <a:p>
          <a:pPr>
            <a:lnSpc>
              <a:spcPct val="150000"/>
            </a:lnSpc>
          </a:pP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International Organization (AFD, IMF, WB)</a:t>
          </a:r>
        </a:p>
      </dgm:t>
    </dgm:pt>
    <dgm:pt modelId="{5D518677-ABC6-4ECA-98CA-D79CC45D3156}" type="parTrans" cxnId="{7DD19DC6-F08E-49D2-BEEE-9D4E7E9228F9}">
      <dgm:prSet/>
      <dgm:spPr/>
      <dgm:t>
        <a:bodyPr/>
        <a:lstStyle/>
        <a:p>
          <a:endParaRPr lang="en-US"/>
        </a:p>
      </dgm:t>
    </dgm:pt>
    <dgm:pt modelId="{44E7D7E8-2DB4-4009-8239-1059B2671C46}" type="sibTrans" cxnId="{7DD19DC6-F08E-49D2-BEEE-9D4E7E9228F9}">
      <dgm:prSet/>
      <dgm:spPr/>
      <dgm:t>
        <a:bodyPr/>
        <a:lstStyle/>
        <a:p>
          <a:endParaRPr lang="en-US"/>
        </a:p>
      </dgm:t>
    </dgm:pt>
    <dgm:pt modelId="{F0A78227-B22E-40CA-A533-E5F3AA3B875D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Regional Organization (IDB - Arab Monetary Fund)</a:t>
          </a:r>
        </a:p>
      </dgm:t>
    </dgm:pt>
    <dgm:pt modelId="{9E61AB02-6F2B-418D-9ADE-3114BF5D6E29}" type="parTrans" cxnId="{482C4C6D-DD70-48FB-BC10-71F4B9C06F3A}">
      <dgm:prSet/>
      <dgm:spPr/>
      <dgm:t>
        <a:bodyPr/>
        <a:lstStyle/>
        <a:p>
          <a:endParaRPr lang="en-US"/>
        </a:p>
      </dgm:t>
    </dgm:pt>
    <dgm:pt modelId="{3662CFCE-5836-428F-BA28-56BBC5679947}" type="sibTrans" cxnId="{482C4C6D-DD70-48FB-BC10-71F4B9C06F3A}">
      <dgm:prSet/>
      <dgm:spPr/>
      <dgm:t>
        <a:bodyPr/>
        <a:lstStyle/>
        <a:p>
          <a:endParaRPr lang="en-US"/>
        </a:p>
      </dgm:t>
    </dgm:pt>
    <dgm:pt modelId="{E5DAAC57-F9C6-4239-87DF-E776FD4F2F2D}">
      <dgm:prSet phldrT="[Text]"/>
      <dgm:spPr/>
      <dgm:t>
        <a:bodyPr/>
        <a:lstStyle/>
        <a:p>
          <a:pPr>
            <a:lnSpc>
              <a:spcPct val="150000"/>
            </a:lnSpc>
          </a:pPr>
          <a:r>
            <a:rPr lang="en-US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Government Support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C7FE09-0D7C-4190-B2FE-603B7B892C95}" type="parTrans" cxnId="{4D050766-4613-4706-97A8-33AFD20EF262}">
      <dgm:prSet/>
      <dgm:spPr/>
      <dgm:t>
        <a:bodyPr/>
        <a:lstStyle/>
        <a:p>
          <a:endParaRPr lang="en-US"/>
        </a:p>
      </dgm:t>
    </dgm:pt>
    <dgm:pt modelId="{964FD88B-F9CE-4757-B716-81460C39E033}" type="sibTrans" cxnId="{4D050766-4613-4706-97A8-33AFD20EF262}">
      <dgm:prSet/>
      <dgm:spPr/>
      <dgm:t>
        <a:bodyPr/>
        <a:lstStyle/>
        <a:p>
          <a:endParaRPr lang="en-US"/>
        </a:p>
      </dgm:t>
    </dgm:pt>
    <dgm:pt modelId="{BCED051A-72BB-4C05-9E79-64EB0A42A329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b="0" i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Insurance Policies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D2CCF4-2AF2-4785-8551-ABBDB7430592}" type="parTrans" cxnId="{559E5CAA-5748-4D0B-BDF0-473CFF142F06}">
      <dgm:prSet/>
      <dgm:spPr/>
      <dgm:t>
        <a:bodyPr/>
        <a:lstStyle/>
        <a:p>
          <a:endParaRPr lang="en-US"/>
        </a:p>
      </dgm:t>
    </dgm:pt>
    <dgm:pt modelId="{EECA004E-5EAE-4672-B8FE-0114846F253F}" type="sibTrans" cxnId="{559E5CAA-5748-4D0B-BDF0-473CFF142F06}">
      <dgm:prSet/>
      <dgm:spPr/>
      <dgm:t>
        <a:bodyPr/>
        <a:lstStyle/>
        <a:p>
          <a:endParaRPr lang="en-US"/>
        </a:p>
      </dgm:t>
    </dgm:pt>
    <dgm:pt modelId="{94E72723-0D06-4975-B055-7DD7F986CDDE}" type="pres">
      <dgm:prSet presAssocID="{53F8C3B9-F986-4414-B3EC-4292C7577A5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D7009AA-E81B-4A32-8410-98C2204B17CA}" type="pres">
      <dgm:prSet presAssocID="{A96D4B20-D48B-45FB-ACC2-BF855EAFD657}" presName="centerShape" presStyleLbl="node0" presStyleIdx="0" presStyleCnt="1"/>
      <dgm:spPr/>
    </dgm:pt>
    <dgm:pt modelId="{C082B6E9-4356-43E6-B0CD-B2613FED110E}" type="pres">
      <dgm:prSet presAssocID="{5D518677-ABC6-4ECA-98CA-D79CC45D3156}" presName="parTrans" presStyleLbl="bgSibTrans2D1" presStyleIdx="0" presStyleCnt="4"/>
      <dgm:spPr/>
    </dgm:pt>
    <dgm:pt modelId="{650E78E9-E691-43CE-938D-F1120278D9CE}" type="pres">
      <dgm:prSet presAssocID="{9A3E81F0-8A60-4FEB-8D20-3D341A228369}" presName="node" presStyleLbl="node1" presStyleIdx="0" presStyleCnt="4">
        <dgm:presLayoutVars>
          <dgm:bulletEnabled val="1"/>
        </dgm:presLayoutVars>
      </dgm:prSet>
      <dgm:spPr/>
    </dgm:pt>
    <dgm:pt modelId="{8833797B-7258-4580-AD62-FF24AACA6D72}" type="pres">
      <dgm:prSet presAssocID="{9E61AB02-6F2B-418D-9ADE-3114BF5D6E29}" presName="parTrans" presStyleLbl="bgSibTrans2D1" presStyleIdx="1" presStyleCnt="4"/>
      <dgm:spPr/>
    </dgm:pt>
    <dgm:pt modelId="{00D8F76E-0FB7-4725-BC7F-126B49569CCB}" type="pres">
      <dgm:prSet presAssocID="{F0A78227-B22E-40CA-A533-E5F3AA3B875D}" presName="node" presStyleLbl="node1" presStyleIdx="1" presStyleCnt="4">
        <dgm:presLayoutVars>
          <dgm:bulletEnabled val="1"/>
        </dgm:presLayoutVars>
      </dgm:prSet>
      <dgm:spPr/>
    </dgm:pt>
    <dgm:pt modelId="{D3DC8FFF-BAF2-4C8B-A62F-6BD8EFAFBAFD}" type="pres">
      <dgm:prSet presAssocID="{E1C7FE09-0D7C-4190-B2FE-603B7B892C95}" presName="parTrans" presStyleLbl="bgSibTrans2D1" presStyleIdx="2" presStyleCnt="4"/>
      <dgm:spPr/>
    </dgm:pt>
    <dgm:pt modelId="{F6461660-70E4-42CA-8B89-6979DB00F9E9}" type="pres">
      <dgm:prSet presAssocID="{E5DAAC57-F9C6-4239-87DF-E776FD4F2F2D}" presName="node" presStyleLbl="node1" presStyleIdx="2" presStyleCnt="4">
        <dgm:presLayoutVars>
          <dgm:bulletEnabled val="1"/>
        </dgm:presLayoutVars>
      </dgm:prSet>
      <dgm:spPr/>
    </dgm:pt>
    <dgm:pt modelId="{8ED32934-0A44-4BB2-9D3F-2C4AE1C7275A}" type="pres">
      <dgm:prSet presAssocID="{BBD2CCF4-2AF2-4785-8551-ABBDB7430592}" presName="parTrans" presStyleLbl="bgSibTrans2D1" presStyleIdx="3" presStyleCnt="4"/>
      <dgm:spPr/>
    </dgm:pt>
    <dgm:pt modelId="{6DC582C7-70EF-4CFE-8B3E-F7BE38F2AA4B}" type="pres">
      <dgm:prSet presAssocID="{BCED051A-72BB-4C05-9E79-64EB0A42A329}" presName="node" presStyleLbl="node1" presStyleIdx="3" presStyleCnt="4">
        <dgm:presLayoutVars>
          <dgm:bulletEnabled val="1"/>
        </dgm:presLayoutVars>
      </dgm:prSet>
      <dgm:spPr/>
    </dgm:pt>
  </dgm:ptLst>
  <dgm:cxnLst>
    <dgm:cxn modelId="{B79C1412-D1E6-485B-8DB8-77B1D90FBF85}" type="presOf" srcId="{BBD2CCF4-2AF2-4785-8551-ABBDB7430592}" destId="{8ED32934-0A44-4BB2-9D3F-2C4AE1C7275A}" srcOrd="0" destOrd="0" presId="urn:microsoft.com/office/officeart/2005/8/layout/radial4"/>
    <dgm:cxn modelId="{3A062739-399B-4F07-933A-16BE299CAC1C}" type="presOf" srcId="{A96D4B20-D48B-45FB-ACC2-BF855EAFD657}" destId="{DD7009AA-E81B-4A32-8410-98C2204B17CA}" srcOrd="0" destOrd="0" presId="urn:microsoft.com/office/officeart/2005/8/layout/radial4"/>
    <dgm:cxn modelId="{4D050766-4613-4706-97A8-33AFD20EF262}" srcId="{A96D4B20-D48B-45FB-ACC2-BF855EAFD657}" destId="{E5DAAC57-F9C6-4239-87DF-E776FD4F2F2D}" srcOrd="2" destOrd="0" parTransId="{E1C7FE09-0D7C-4190-B2FE-603B7B892C95}" sibTransId="{964FD88B-F9CE-4757-B716-81460C39E033}"/>
    <dgm:cxn modelId="{482C4C6D-DD70-48FB-BC10-71F4B9C06F3A}" srcId="{A96D4B20-D48B-45FB-ACC2-BF855EAFD657}" destId="{F0A78227-B22E-40CA-A533-E5F3AA3B875D}" srcOrd="1" destOrd="0" parTransId="{9E61AB02-6F2B-418D-9ADE-3114BF5D6E29}" sibTransId="{3662CFCE-5836-428F-BA28-56BBC5679947}"/>
    <dgm:cxn modelId="{AD94717E-3465-4474-9B12-84E2075598C0}" type="presOf" srcId="{5D518677-ABC6-4ECA-98CA-D79CC45D3156}" destId="{C082B6E9-4356-43E6-B0CD-B2613FED110E}" srcOrd="0" destOrd="0" presId="urn:microsoft.com/office/officeart/2005/8/layout/radial4"/>
    <dgm:cxn modelId="{6263277F-5B40-4DD2-92C8-11990F8F77A1}" srcId="{53F8C3B9-F986-4414-B3EC-4292C7577A5F}" destId="{A96D4B20-D48B-45FB-ACC2-BF855EAFD657}" srcOrd="0" destOrd="0" parTransId="{01FD21F2-61ED-4556-B0DE-8B69967261C1}" sibTransId="{175A80F2-B52F-428E-B4E0-7EFA1F9CDC30}"/>
    <dgm:cxn modelId="{B4FBB08E-6F9A-4170-A958-9D9BF2E793ED}" type="presOf" srcId="{E1C7FE09-0D7C-4190-B2FE-603B7B892C95}" destId="{D3DC8FFF-BAF2-4C8B-A62F-6BD8EFAFBAFD}" srcOrd="0" destOrd="0" presId="urn:microsoft.com/office/officeart/2005/8/layout/radial4"/>
    <dgm:cxn modelId="{2B67E99B-41B3-474F-92A3-844B13A0CCDD}" type="presOf" srcId="{BCED051A-72BB-4C05-9E79-64EB0A42A329}" destId="{6DC582C7-70EF-4CFE-8B3E-F7BE38F2AA4B}" srcOrd="0" destOrd="0" presId="urn:microsoft.com/office/officeart/2005/8/layout/radial4"/>
    <dgm:cxn modelId="{ACCA6EA6-553B-43DF-BAE5-272A63307489}" type="presOf" srcId="{9A3E81F0-8A60-4FEB-8D20-3D341A228369}" destId="{650E78E9-E691-43CE-938D-F1120278D9CE}" srcOrd="0" destOrd="0" presId="urn:microsoft.com/office/officeart/2005/8/layout/radial4"/>
    <dgm:cxn modelId="{559E5CAA-5748-4D0B-BDF0-473CFF142F06}" srcId="{A96D4B20-D48B-45FB-ACC2-BF855EAFD657}" destId="{BCED051A-72BB-4C05-9E79-64EB0A42A329}" srcOrd="3" destOrd="0" parTransId="{BBD2CCF4-2AF2-4785-8551-ABBDB7430592}" sibTransId="{EECA004E-5EAE-4672-B8FE-0114846F253F}"/>
    <dgm:cxn modelId="{629BD3B3-F7A5-4BAA-8A57-6CFC6F856029}" type="presOf" srcId="{E5DAAC57-F9C6-4239-87DF-E776FD4F2F2D}" destId="{F6461660-70E4-42CA-8B89-6979DB00F9E9}" srcOrd="0" destOrd="0" presId="urn:microsoft.com/office/officeart/2005/8/layout/radial4"/>
    <dgm:cxn modelId="{7DD19DC6-F08E-49D2-BEEE-9D4E7E9228F9}" srcId="{A96D4B20-D48B-45FB-ACC2-BF855EAFD657}" destId="{9A3E81F0-8A60-4FEB-8D20-3D341A228369}" srcOrd="0" destOrd="0" parTransId="{5D518677-ABC6-4ECA-98CA-D79CC45D3156}" sibTransId="{44E7D7E8-2DB4-4009-8239-1059B2671C46}"/>
    <dgm:cxn modelId="{6805CEC6-7504-4A8F-8816-663D8F6C816E}" type="presOf" srcId="{F0A78227-B22E-40CA-A533-E5F3AA3B875D}" destId="{00D8F76E-0FB7-4725-BC7F-126B49569CCB}" srcOrd="0" destOrd="0" presId="urn:microsoft.com/office/officeart/2005/8/layout/radial4"/>
    <dgm:cxn modelId="{DC64EADB-6BDD-443D-B0F5-1F0A5C02D872}" type="presOf" srcId="{53F8C3B9-F986-4414-B3EC-4292C7577A5F}" destId="{94E72723-0D06-4975-B055-7DD7F986CDDE}" srcOrd="0" destOrd="0" presId="urn:microsoft.com/office/officeart/2005/8/layout/radial4"/>
    <dgm:cxn modelId="{C2F221F9-D40E-4C28-882D-808A1A81EAD1}" type="presOf" srcId="{9E61AB02-6F2B-418D-9ADE-3114BF5D6E29}" destId="{8833797B-7258-4580-AD62-FF24AACA6D72}" srcOrd="0" destOrd="0" presId="urn:microsoft.com/office/officeart/2005/8/layout/radial4"/>
    <dgm:cxn modelId="{5A7FC78E-284D-48D0-B32A-931BB7281A53}" type="presParOf" srcId="{94E72723-0D06-4975-B055-7DD7F986CDDE}" destId="{DD7009AA-E81B-4A32-8410-98C2204B17CA}" srcOrd="0" destOrd="0" presId="urn:microsoft.com/office/officeart/2005/8/layout/radial4"/>
    <dgm:cxn modelId="{779E0A22-E952-45C3-B899-A037C900F7F8}" type="presParOf" srcId="{94E72723-0D06-4975-B055-7DD7F986CDDE}" destId="{C082B6E9-4356-43E6-B0CD-B2613FED110E}" srcOrd="1" destOrd="0" presId="urn:microsoft.com/office/officeart/2005/8/layout/radial4"/>
    <dgm:cxn modelId="{EFEE79CA-2A1B-435A-B01E-01307696E3D5}" type="presParOf" srcId="{94E72723-0D06-4975-B055-7DD7F986CDDE}" destId="{650E78E9-E691-43CE-938D-F1120278D9CE}" srcOrd="2" destOrd="0" presId="urn:microsoft.com/office/officeart/2005/8/layout/radial4"/>
    <dgm:cxn modelId="{9BA1876C-9FC2-4EFF-AFC4-93C903889577}" type="presParOf" srcId="{94E72723-0D06-4975-B055-7DD7F986CDDE}" destId="{8833797B-7258-4580-AD62-FF24AACA6D72}" srcOrd="3" destOrd="0" presId="urn:microsoft.com/office/officeart/2005/8/layout/radial4"/>
    <dgm:cxn modelId="{9BEDB557-A225-426E-B3BE-F2CB22F8DC76}" type="presParOf" srcId="{94E72723-0D06-4975-B055-7DD7F986CDDE}" destId="{00D8F76E-0FB7-4725-BC7F-126B49569CCB}" srcOrd="4" destOrd="0" presId="urn:microsoft.com/office/officeart/2005/8/layout/radial4"/>
    <dgm:cxn modelId="{A86F2AFC-69DF-480D-8F7F-7694867282AD}" type="presParOf" srcId="{94E72723-0D06-4975-B055-7DD7F986CDDE}" destId="{D3DC8FFF-BAF2-4C8B-A62F-6BD8EFAFBAFD}" srcOrd="5" destOrd="0" presId="urn:microsoft.com/office/officeart/2005/8/layout/radial4"/>
    <dgm:cxn modelId="{52020B8D-C5BD-4DE9-BB24-7B073B3F9EDF}" type="presParOf" srcId="{94E72723-0D06-4975-B055-7DD7F986CDDE}" destId="{F6461660-70E4-42CA-8B89-6979DB00F9E9}" srcOrd="6" destOrd="0" presId="urn:microsoft.com/office/officeart/2005/8/layout/radial4"/>
    <dgm:cxn modelId="{A65FACF1-5E15-4AB7-B7B9-2805007AA811}" type="presParOf" srcId="{94E72723-0D06-4975-B055-7DD7F986CDDE}" destId="{8ED32934-0A44-4BB2-9D3F-2C4AE1C7275A}" srcOrd="7" destOrd="0" presId="urn:microsoft.com/office/officeart/2005/8/layout/radial4"/>
    <dgm:cxn modelId="{EC1CECBD-D0B7-4841-80FA-DC3D9FE35C5E}" type="presParOf" srcId="{94E72723-0D06-4975-B055-7DD7F986CDDE}" destId="{6DC582C7-70EF-4CFE-8B3E-F7BE38F2AA4B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79398-2813-44EC-82C6-9B4512BD23FD}">
      <dsp:nvSpPr>
        <dsp:cNvPr id="0" name=""/>
        <dsp:cNvSpPr/>
      </dsp:nvSpPr>
      <dsp:spPr>
        <a:xfrm>
          <a:off x="0" y="487343"/>
          <a:ext cx="6994525" cy="20317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2853" tIns="624840" rIns="542853" bIns="213360" numCol="1" spcCol="1270" anchor="t" anchorCtr="0">
          <a:noAutofit/>
        </a:bodyPr>
        <a:lstStyle/>
        <a:p>
          <a:pPr marL="285750" lvl="1" indent="-285750" algn="just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 average number of natural disasters in the MENA region has nearly tripled over the same period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87343"/>
        <a:ext cx="6994525" cy="2031750"/>
      </dsp:txXfrm>
    </dsp:sp>
    <dsp:sp modelId="{EC30A52F-1FED-4E61-9077-C7B892CF9B08}">
      <dsp:nvSpPr>
        <dsp:cNvPr id="0" name=""/>
        <dsp:cNvSpPr/>
      </dsp:nvSpPr>
      <dsp:spPr>
        <a:xfrm>
          <a:off x="349726" y="44543"/>
          <a:ext cx="4896167" cy="885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63" tIns="0" rIns="18506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Since the 1980s</a:t>
          </a:r>
        </a:p>
      </dsp:txBody>
      <dsp:txXfrm>
        <a:off x="392957" y="87774"/>
        <a:ext cx="4809705" cy="799138"/>
      </dsp:txXfrm>
    </dsp:sp>
    <dsp:sp modelId="{9904398E-2742-451E-9DDA-F72D416A16B3}">
      <dsp:nvSpPr>
        <dsp:cNvPr id="0" name=""/>
        <dsp:cNvSpPr/>
      </dsp:nvSpPr>
      <dsp:spPr>
        <a:xfrm>
          <a:off x="0" y="3052891"/>
          <a:ext cx="6994525" cy="21735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2853" tIns="624840" rIns="542853" bIns="213360" numCol="1" spcCol="1270" anchor="t" anchorCtr="0">
          <a:noAutofit/>
        </a:bodyPr>
        <a:lstStyle/>
        <a:p>
          <a:pPr marL="285750" lvl="1" indent="-285750" algn="just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+270 disasters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Killing +150 thousand people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Injuring nearly 10 million people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52891"/>
        <a:ext cx="6994525" cy="2173500"/>
      </dsp:txXfrm>
    </dsp:sp>
    <dsp:sp modelId="{4B250BAD-1624-4F3D-90A9-042F29C28915}">
      <dsp:nvSpPr>
        <dsp:cNvPr id="0" name=""/>
        <dsp:cNvSpPr/>
      </dsp:nvSpPr>
      <dsp:spPr>
        <a:xfrm>
          <a:off x="349726" y="2681094"/>
          <a:ext cx="4896167" cy="885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63" tIns="0" rIns="18506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During the past 30 years</a:t>
          </a:r>
        </a:p>
      </dsp:txBody>
      <dsp:txXfrm>
        <a:off x="392957" y="2724325"/>
        <a:ext cx="4809705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89B02-DEEF-404E-B53B-183163AA9C05}">
      <dsp:nvSpPr>
        <dsp:cNvPr id="0" name=""/>
        <dsp:cNvSpPr/>
      </dsp:nvSpPr>
      <dsp:spPr>
        <a:xfrm>
          <a:off x="-6656221" y="-1017869"/>
          <a:ext cx="7922187" cy="7922187"/>
        </a:xfrm>
        <a:prstGeom prst="blockArc">
          <a:avLst>
            <a:gd name="adj1" fmla="val 18900000"/>
            <a:gd name="adj2" fmla="val 2700000"/>
            <a:gd name="adj3" fmla="val 273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F92EA6-DFC8-40C0-A0AF-E269CAF28339}">
      <dsp:nvSpPr>
        <dsp:cNvPr id="0" name=""/>
        <dsp:cNvSpPr/>
      </dsp:nvSpPr>
      <dsp:spPr>
        <a:xfrm>
          <a:off x="662431" y="334296"/>
          <a:ext cx="6248123" cy="114207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797" tIns="40640" rIns="40640" bIns="406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Solutions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Agricultural Insurance (Cereals, pulses and oilseeds - Arboriculture – Dryness Insurance)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FSEC</a:t>
          </a:r>
        </a:p>
      </dsp:txBody>
      <dsp:txXfrm>
        <a:off x="662431" y="334296"/>
        <a:ext cx="6248123" cy="1142079"/>
      </dsp:txXfrm>
    </dsp:sp>
    <dsp:sp modelId="{299F9C28-6210-4ADD-8921-D70DBE649A42}">
      <dsp:nvSpPr>
        <dsp:cNvPr id="0" name=""/>
        <dsp:cNvSpPr/>
      </dsp:nvSpPr>
      <dsp:spPr>
        <a:xfrm>
          <a:off x="96449" y="339353"/>
          <a:ext cx="1131964" cy="113196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8E78D-3806-4289-B623-B2ACF9A0AF2F}">
      <dsp:nvSpPr>
        <dsp:cNvPr id="0" name=""/>
        <dsp:cNvSpPr/>
      </dsp:nvSpPr>
      <dsp:spPr>
        <a:xfrm>
          <a:off x="1181616" y="1811142"/>
          <a:ext cx="5728938" cy="9055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79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"Individual" insurance coverage against natural disasters based on the issuance of an insurance policy to the insured person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1616" y="1811142"/>
        <a:ext cx="5728938" cy="905571"/>
      </dsp:txXfrm>
    </dsp:sp>
    <dsp:sp modelId="{67BF9048-DB33-4ACA-B843-F0DE7F879F35}">
      <dsp:nvSpPr>
        <dsp:cNvPr id="0" name=""/>
        <dsp:cNvSpPr/>
      </dsp:nvSpPr>
      <dsp:spPr>
        <a:xfrm>
          <a:off x="615634" y="1697946"/>
          <a:ext cx="1131964" cy="113196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1FE3E-F33B-48AD-8FFB-477E0757E098}">
      <dsp:nvSpPr>
        <dsp:cNvPr id="0" name=""/>
        <dsp:cNvSpPr/>
      </dsp:nvSpPr>
      <dsp:spPr>
        <a:xfrm>
          <a:off x="1181616" y="3169735"/>
          <a:ext cx="5728938" cy="9055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79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Establishment of a national emergency fund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1616" y="3169735"/>
        <a:ext cx="5728938" cy="905571"/>
      </dsp:txXfrm>
    </dsp:sp>
    <dsp:sp modelId="{89E42DB4-24FC-458C-8853-90E3552E2D35}">
      <dsp:nvSpPr>
        <dsp:cNvPr id="0" name=""/>
        <dsp:cNvSpPr/>
      </dsp:nvSpPr>
      <dsp:spPr>
        <a:xfrm>
          <a:off x="615634" y="3056538"/>
          <a:ext cx="1131964" cy="113196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65CBC-6A7E-411E-8066-9EA065401898}">
      <dsp:nvSpPr>
        <dsp:cNvPr id="0" name=""/>
        <dsp:cNvSpPr/>
      </dsp:nvSpPr>
      <dsp:spPr>
        <a:xfrm>
          <a:off x="662431" y="4528327"/>
          <a:ext cx="6248123" cy="9055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79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Studying and preparing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2431" y="4528327"/>
        <a:ext cx="6248123" cy="905571"/>
      </dsp:txXfrm>
    </dsp:sp>
    <dsp:sp modelId="{A02605CE-2719-4569-9EE1-F4F05115F9DF}">
      <dsp:nvSpPr>
        <dsp:cNvPr id="0" name=""/>
        <dsp:cNvSpPr/>
      </dsp:nvSpPr>
      <dsp:spPr>
        <a:xfrm>
          <a:off x="96449" y="4415131"/>
          <a:ext cx="1131964" cy="113196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5BA96-3736-43E0-95D6-1E998FB332F5}">
      <dsp:nvSpPr>
        <dsp:cNvPr id="0" name=""/>
        <dsp:cNvSpPr/>
      </dsp:nvSpPr>
      <dsp:spPr>
        <a:xfrm>
          <a:off x="989301" y="0"/>
          <a:ext cx="3957204" cy="904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To Collect all information about natural disasters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9092" y="26484"/>
        <a:ext cx="2910929" cy="851271"/>
      </dsp:txXfrm>
    </dsp:sp>
    <dsp:sp modelId="{3138C58C-4E9A-4F16-A8E0-8306C8DE8B3E}">
      <dsp:nvSpPr>
        <dsp:cNvPr id="0" name=""/>
        <dsp:cNvSpPr/>
      </dsp:nvSpPr>
      <dsp:spPr>
        <a:xfrm>
          <a:off x="657885" y="1068647"/>
          <a:ext cx="3957204" cy="904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Create disaster maps for Arab countries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3541" y="1095131"/>
        <a:ext cx="2985065" cy="851271"/>
      </dsp:txXfrm>
    </dsp:sp>
    <dsp:sp modelId="{2C8BCF1A-8F37-4859-B9DC-E3493855CD9E}">
      <dsp:nvSpPr>
        <dsp:cNvPr id="0" name=""/>
        <dsp:cNvSpPr/>
      </dsp:nvSpPr>
      <dsp:spPr>
        <a:xfrm>
          <a:off x="331415" y="2137294"/>
          <a:ext cx="3957204" cy="904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Catastrophes Modeling </a:t>
          </a:r>
        </a:p>
      </dsp:txBody>
      <dsp:txXfrm>
        <a:off x="1272125" y="2163778"/>
        <a:ext cx="2990011" cy="851271"/>
      </dsp:txXfrm>
    </dsp:sp>
    <dsp:sp modelId="{B4C0334E-3E10-46B5-BFBF-4081B6397A84}">
      <dsp:nvSpPr>
        <dsp:cNvPr id="0" name=""/>
        <dsp:cNvSpPr/>
      </dsp:nvSpPr>
      <dsp:spPr>
        <a:xfrm>
          <a:off x="0" y="3205941"/>
          <a:ext cx="3957204" cy="9042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To launch an Arab pool between Arab Insurance &amp; Reinsurance Companies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5655" y="3232425"/>
        <a:ext cx="2985065" cy="851271"/>
      </dsp:txXfrm>
    </dsp:sp>
    <dsp:sp modelId="{88C531A7-8B86-47E9-B5AB-4A954276E258}">
      <dsp:nvSpPr>
        <dsp:cNvPr id="0" name=""/>
        <dsp:cNvSpPr/>
      </dsp:nvSpPr>
      <dsp:spPr>
        <a:xfrm>
          <a:off x="989301" y="692565"/>
          <a:ext cx="587755" cy="587755"/>
        </a:xfrm>
        <a:prstGeom prst="downArrow">
          <a:avLst>
            <a:gd name="adj1" fmla="val 55000"/>
            <a:gd name="adj2" fmla="val 45000"/>
          </a:avLst>
        </a:prstGeom>
        <a:solidFill>
          <a:srgbClr val="002060">
            <a:alpha val="90000"/>
          </a:srgb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1121546" y="692565"/>
        <a:ext cx="323265" cy="442286"/>
      </dsp:txXfrm>
    </dsp:sp>
    <dsp:sp modelId="{84E6607D-BBB5-47D2-A231-BCEA841DEEF4}">
      <dsp:nvSpPr>
        <dsp:cNvPr id="0" name=""/>
        <dsp:cNvSpPr/>
      </dsp:nvSpPr>
      <dsp:spPr>
        <a:xfrm>
          <a:off x="657885" y="1761212"/>
          <a:ext cx="587755" cy="587755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alpha val="9000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790130" y="1761212"/>
        <a:ext cx="323265" cy="442286"/>
      </dsp:txXfrm>
    </dsp:sp>
    <dsp:sp modelId="{018B5892-B1B7-4439-9FE4-D1678A7EEF44}">
      <dsp:nvSpPr>
        <dsp:cNvPr id="0" name=""/>
        <dsp:cNvSpPr/>
      </dsp:nvSpPr>
      <dsp:spPr>
        <a:xfrm>
          <a:off x="331415" y="2829859"/>
          <a:ext cx="587755" cy="587755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alpha val="9000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463660" y="2829859"/>
        <a:ext cx="323265" cy="4422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009AA-E81B-4A32-8410-98C2204B17CA}">
      <dsp:nvSpPr>
        <dsp:cNvPr id="0" name=""/>
        <dsp:cNvSpPr/>
      </dsp:nvSpPr>
      <dsp:spPr>
        <a:xfrm>
          <a:off x="2966719" y="2897283"/>
          <a:ext cx="2194560" cy="2194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Roboto" panose="02000000000000000000" pitchFamily="2" charset="0"/>
            </a:rPr>
            <a:t>R</a:t>
          </a:r>
          <a:r>
            <a:rPr lang="en-US" sz="2500" b="0" i="0" kern="1200">
              <a:effectLst/>
              <a:latin typeface="Roboto" panose="02000000000000000000" pitchFamily="2" charset="0"/>
            </a:rPr>
            <a:t>esources</a:t>
          </a:r>
          <a:endParaRPr lang="en-US" sz="2500" kern="1200" dirty="0"/>
        </a:p>
      </dsp:txBody>
      <dsp:txXfrm>
        <a:off x="3288105" y="3218669"/>
        <a:ext cx="1551788" cy="1551788"/>
      </dsp:txXfrm>
    </dsp:sp>
    <dsp:sp modelId="{C082B6E9-4356-43E6-B0CD-B2613FED110E}">
      <dsp:nvSpPr>
        <dsp:cNvPr id="0" name=""/>
        <dsp:cNvSpPr/>
      </dsp:nvSpPr>
      <dsp:spPr>
        <a:xfrm rot="11700000">
          <a:off x="1011106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E78E9-E691-43CE-938D-F1120278D9CE}">
      <dsp:nvSpPr>
        <dsp:cNvPr id="0" name=""/>
        <dsp:cNvSpPr/>
      </dsp:nvSpPr>
      <dsp:spPr>
        <a:xfrm>
          <a:off x="1365" y="2351365"/>
          <a:ext cx="2084832" cy="1667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International Organization (AFD, IMF, WB)</a:t>
          </a:r>
        </a:p>
      </dsp:txBody>
      <dsp:txXfrm>
        <a:off x="50215" y="2400215"/>
        <a:ext cx="1987132" cy="1570165"/>
      </dsp:txXfrm>
    </dsp:sp>
    <dsp:sp modelId="{8833797B-7258-4580-AD62-FF24AACA6D72}">
      <dsp:nvSpPr>
        <dsp:cNvPr id="0" name=""/>
        <dsp:cNvSpPr/>
      </dsp:nvSpPr>
      <dsp:spPr>
        <a:xfrm rot="14700000">
          <a:off x="218890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8F76E-0FB7-4725-BC7F-126B49569CCB}">
      <dsp:nvSpPr>
        <dsp:cNvPr id="0" name=""/>
        <dsp:cNvSpPr/>
      </dsp:nvSpPr>
      <dsp:spPr>
        <a:xfrm>
          <a:off x="1700157" y="326823"/>
          <a:ext cx="2084832" cy="1667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Regional Organization (IDB - Arab Monetary Fund)</a:t>
          </a:r>
        </a:p>
      </dsp:txBody>
      <dsp:txXfrm>
        <a:off x="1749007" y="375673"/>
        <a:ext cx="1987132" cy="1570165"/>
      </dsp:txXfrm>
    </dsp:sp>
    <dsp:sp modelId="{D3DC8FFF-BAF2-4C8B-A62F-6BD8EFAFBAFD}">
      <dsp:nvSpPr>
        <dsp:cNvPr id="0" name=""/>
        <dsp:cNvSpPr/>
      </dsp:nvSpPr>
      <dsp:spPr>
        <a:xfrm rot="17700000">
          <a:off x="402123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61660-70E4-42CA-8B89-6979DB00F9E9}">
      <dsp:nvSpPr>
        <dsp:cNvPr id="0" name=""/>
        <dsp:cNvSpPr/>
      </dsp:nvSpPr>
      <dsp:spPr>
        <a:xfrm>
          <a:off x="4343010" y="326823"/>
          <a:ext cx="2084832" cy="1667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Government Support</a:t>
          </a:r>
          <a:endParaRPr 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1860" y="375673"/>
        <a:ext cx="1987132" cy="1570165"/>
      </dsp:txXfrm>
    </dsp:sp>
    <dsp:sp modelId="{8ED32934-0A44-4BB2-9D3F-2C4AE1C7275A}">
      <dsp:nvSpPr>
        <dsp:cNvPr id="0" name=""/>
        <dsp:cNvSpPr/>
      </dsp:nvSpPr>
      <dsp:spPr>
        <a:xfrm rot="20700000">
          <a:off x="5199034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582C7-70EF-4CFE-8B3E-F7BE38F2AA4B}">
      <dsp:nvSpPr>
        <dsp:cNvPr id="0" name=""/>
        <dsp:cNvSpPr/>
      </dsp:nvSpPr>
      <dsp:spPr>
        <a:xfrm>
          <a:off x="6041802" y="2351365"/>
          <a:ext cx="2084832" cy="16678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Insurance Policies</a:t>
          </a:r>
          <a:endParaRPr 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90652" y="2400215"/>
        <a:ext cx="1987132" cy="1570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6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8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46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63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6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61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s in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 noGrp="1"/>
          </p:cNvSpPr>
          <p:nvPr>
            <p:ph type="pic" sz="quarter" idx="14"/>
          </p:nvPr>
        </p:nvSpPr>
        <p:spPr>
          <a:xfrm>
            <a:off x="6458601" y="-13063"/>
            <a:ext cx="4984597" cy="6881852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hape 223">
            <a:extLst>
              <a:ext uri="{FF2B5EF4-FFF2-40B4-BE49-F238E27FC236}">
                <a16:creationId xmlns:a16="http://schemas.microsoft.com/office/drawing/2014/main" id="{00159812-53E9-D848-9606-198A5B9858E2}"/>
              </a:ext>
            </a:extLst>
          </p:cNvPr>
          <p:cNvSpPr/>
          <p:nvPr userDrawn="1"/>
        </p:nvSpPr>
        <p:spPr>
          <a:xfrm>
            <a:off x="10491266" y="1562652"/>
            <a:ext cx="1562173" cy="1562173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2"/>
              </a:solidFill>
            </a:endParaRPr>
          </a:p>
        </p:txBody>
      </p:sp>
      <p:sp>
        <p:nvSpPr>
          <p:cNvPr id="8" name="Shape 224">
            <a:extLst>
              <a:ext uri="{FF2B5EF4-FFF2-40B4-BE49-F238E27FC236}">
                <a16:creationId xmlns:a16="http://schemas.microsoft.com/office/drawing/2014/main" id="{B6EC8FD8-5421-9645-9F0E-CBC6D7CF690B}"/>
              </a:ext>
            </a:extLst>
          </p:cNvPr>
          <p:cNvSpPr/>
          <p:nvPr userDrawn="1"/>
        </p:nvSpPr>
        <p:spPr>
          <a:xfrm>
            <a:off x="7144406" y="879573"/>
            <a:ext cx="662702" cy="662702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2"/>
              </a:solidFill>
            </a:endParaRPr>
          </a:p>
        </p:txBody>
      </p:sp>
      <p:sp>
        <p:nvSpPr>
          <p:cNvPr id="9" name="Shape 225">
            <a:extLst>
              <a:ext uri="{FF2B5EF4-FFF2-40B4-BE49-F238E27FC236}">
                <a16:creationId xmlns:a16="http://schemas.microsoft.com/office/drawing/2014/main" id="{FB52FD4B-1ED8-5C42-8013-FD61B2A3A2CB}"/>
              </a:ext>
            </a:extLst>
          </p:cNvPr>
          <p:cNvSpPr/>
          <p:nvPr userDrawn="1"/>
        </p:nvSpPr>
        <p:spPr>
          <a:xfrm>
            <a:off x="11488701" y="6383701"/>
            <a:ext cx="781358" cy="781358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038DA1-6D5C-EA47-BDA4-388C0BC57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anchor="b"/>
          <a:lstStyle/>
          <a:p>
            <a:r>
              <a:rPr lang="en-US" dirty="0"/>
              <a:t>TITLE 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7404C76-F118-6149-96DF-BF25D43E26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>
            <a:normAutofit/>
          </a:bodyPr>
          <a:lstStyle>
            <a:lvl1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05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205F80F-3B88-A44D-812A-11909F0C93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4190984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509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346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E4FE9-CEDE-F34D-924F-EB11B49749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63424" y="2367777"/>
            <a:ext cx="5056426" cy="3791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780" y="839972"/>
            <a:ext cx="4767262" cy="1342045"/>
          </a:xfrm>
        </p:spPr>
        <p:txBody>
          <a:bodyPr lIns="0" anchor="b"/>
          <a:lstStyle/>
          <a:p>
            <a:r>
              <a:rPr lang="en-US" dirty="0"/>
              <a:t>TITLE 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780" y="3019352"/>
            <a:ext cx="4767262" cy="3099153"/>
          </a:xfrm>
        </p:spPr>
        <p:txBody>
          <a:bodyPr lIns="0">
            <a:normAutofit/>
          </a:bodyPr>
          <a:lstStyle>
            <a:lvl1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05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0780" y="2247679"/>
            <a:ext cx="4767262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20781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anchor="b"/>
          <a:lstStyle/>
          <a:p>
            <a:r>
              <a:rPr lang="en-US" dirty="0"/>
              <a:t>TITLE 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3684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Caption Goes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679700"/>
            <a:ext cx="4242611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7601" y="2679700"/>
            <a:ext cx="4072192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hape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7" name="Shape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050" smtClean="0">
                <a:solidFill>
                  <a:schemeClr val="tx2"/>
                </a:solidFill>
              </a:rPr>
              <a:pPr algn="ctr"/>
              <a:t>‹#›</a:t>
            </a:fld>
            <a:endParaRPr lang="en-US" sz="105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9ECAD7-2E61-CECA-7187-C0D109EE07DE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6200000">
            <a:off x="-704949" y="4307251"/>
            <a:ext cx="2188806" cy="6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60" r:id="rId4"/>
    <p:sldLayoutId id="2147483670" r:id="rId5"/>
    <p:sldLayoutId id="2147483669" r:id="rId6"/>
    <p:sldLayoutId id="2147483664" r:id="rId7"/>
    <p:sldLayoutId id="2147483650" r:id="rId8"/>
    <p:sldLayoutId id="2147483653" r:id="rId9"/>
    <p:sldLayoutId id="2147483680" r:id="rId10"/>
    <p:sldLayoutId id="2147483666" r:id="rId11"/>
    <p:sldLayoutId id="2147483678" r:id="rId12"/>
    <p:sldLayoutId id="2147483679" r:id="rId13"/>
    <p:sldLayoutId id="2147483672" r:id="rId14"/>
    <p:sldLayoutId id="2147483683" r:id="rId15"/>
    <p:sldLayoutId id="2147483663" r:id="rId16"/>
    <p:sldLayoutId id="2147483675" r:id="rId17"/>
    <p:sldLayoutId id="2147483681" r:id="rId18"/>
    <p:sldLayoutId id="2147483682" r:id="rId19"/>
    <p:sldLayoutId id="2147483671" r:id="rId20"/>
    <p:sldLayoutId id="2147483677" r:id="rId21"/>
    <p:sldLayoutId id="214748367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CA3BA48-F34B-6346-ABF0-1EE5BC4FF2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994" b="4994"/>
          <a:stretch/>
        </p:blipFill>
        <p:spPr>
          <a:xfrm>
            <a:off x="838200" y="0"/>
            <a:ext cx="11353800" cy="57912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Climate Change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9EBC96-F2B6-43D3-A761-898E1D269B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5486400"/>
            <a:ext cx="6548438" cy="3048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Challenges &amp; Solutions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54C15-F30E-4604-64F2-071B0C912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8838" y="167217"/>
            <a:ext cx="2102418" cy="1066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20641-2346-0E02-B727-32C142372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835" y="167217"/>
            <a:ext cx="2032628" cy="10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99E5D-3F3C-363C-08F4-35FEB874C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42" y="1439863"/>
            <a:ext cx="3471334" cy="228599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Arab Countries</a:t>
            </a:r>
          </a:p>
        </p:txBody>
      </p:sp>
      <p:graphicFrame>
        <p:nvGraphicFramePr>
          <p:cNvPr id="4" name="Content Placeholder 3" descr="Vertical Accent list showing 3 groups arranged one below the other and bullet points are present under each group">
            <a:extLst>
              <a:ext uri="{FF2B5EF4-FFF2-40B4-BE49-F238E27FC236}">
                <a16:creationId xmlns:a16="http://schemas.microsoft.com/office/drawing/2014/main" id="{2550F1CB-9DBB-6A9D-1E52-813AE4CF1F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121958"/>
              </p:ext>
            </p:extLst>
          </p:nvPr>
        </p:nvGraphicFramePr>
        <p:xfrm>
          <a:off x="4734983" y="704850"/>
          <a:ext cx="6994525" cy="5886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2BF6E19-6A03-CDAA-BA36-52FBF3B395E5}"/>
              </a:ext>
            </a:extLst>
          </p:cNvPr>
          <p:cNvSpPr txBox="1">
            <a:spLocks/>
          </p:cNvSpPr>
          <p:nvPr/>
        </p:nvSpPr>
        <p:spPr>
          <a:xfrm>
            <a:off x="1014942" y="3810528"/>
            <a:ext cx="3471333" cy="21031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Initiatives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92523-4887-579E-08FE-8B13BE927397}"/>
              </a:ext>
            </a:extLst>
          </p:cNvPr>
          <p:cNvSpPr txBox="1"/>
          <p:nvPr/>
        </p:nvSpPr>
        <p:spPr>
          <a:xfrm>
            <a:off x="4857750" y="1350070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Morocco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EE7A3-1B82-5C6B-FAEB-1109D68C5B44}"/>
              </a:ext>
            </a:extLst>
          </p:cNvPr>
          <p:cNvSpPr txBox="1"/>
          <p:nvPr/>
        </p:nvSpPr>
        <p:spPr>
          <a:xfrm>
            <a:off x="5457825" y="2743478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Algeria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2B601-C53E-2094-93F3-B95FA432C831}"/>
              </a:ext>
            </a:extLst>
          </p:cNvPr>
          <p:cNvSpPr txBox="1"/>
          <p:nvPr/>
        </p:nvSpPr>
        <p:spPr>
          <a:xfrm>
            <a:off x="5467350" y="4114522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118A1A-886D-30E0-7CBF-82542314F912}"/>
              </a:ext>
            </a:extLst>
          </p:cNvPr>
          <p:cNvSpPr txBox="1"/>
          <p:nvPr/>
        </p:nvSpPr>
        <p:spPr>
          <a:xfrm>
            <a:off x="4962525" y="5507930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Tunisia</a:t>
            </a:r>
          </a:p>
        </p:txBody>
      </p:sp>
    </p:spTree>
    <p:extLst>
      <p:ext uri="{BB962C8B-B14F-4D97-AF65-F5344CB8AC3E}">
        <p14:creationId xmlns:p14="http://schemas.microsoft.com/office/powerpoint/2010/main" val="96361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DC83D7-42D9-6B9F-D3D2-345F24D8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067" y="1143000"/>
            <a:ext cx="3471334" cy="228599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Solutions</a:t>
            </a:r>
          </a:p>
        </p:txBody>
      </p:sp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1FA83E39-E814-643F-D537-E52BE89737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4443" y="114300"/>
            <a:ext cx="9040596" cy="674369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A891E9-D98E-6ACC-CD35-00309AB08A6F}"/>
              </a:ext>
            </a:extLst>
          </p:cNvPr>
          <p:cNvSpPr txBox="1">
            <a:spLocks/>
          </p:cNvSpPr>
          <p:nvPr/>
        </p:nvSpPr>
        <p:spPr>
          <a:xfrm>
            <a:off x="8111067" y="3513665"/>
            <a:ext cx="3471333" cy="21031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Arab Risk Insurance Pool</a:t>
            </a:r>
          </a:p>
        </p:txBody>
      </p:sp>
    </p:spTree>
    <p:extLst>
      <p:ext uri="{BB962C8B-B14F-4D97-AF65-F5344CB8AC3E}">
        <p14:creationId xmlns:p14="http://schemas.microsoft.com/office/powerpoint/2010/main" val="264074372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4699E684-F4F6-48E2-FF63-F8D9E783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2302"/>
            <a:ext cx="10058400" cy="1097280"/>
          </a:xfrm>
        </p:spPr>
        <p:txBody>
          <a:bodyPr/>
          <a:lstStyle/>
          <a:p>
            <a:r>
              <a:rPr lang="en-US" dirty="0"/>
              <a:t>Arab Risk Insurance Pool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2F7FF8B-AF30-107B-4323-F5462B687E37}"/>
              </a:ext>
            </a:extLst>
          </p:cNvPr>
          <p:cNvSpPr txBox="1">
            <a:spLocks/>
          </p:cNvSpPr>
          <p:nvPr/>
        </p:nvSpPr>
        <p:spPr>
          <a:xfrm>
            <a:off x="498765" y="1424049"/>
            <a:ext cx="10806544" cy="432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What we need to do? </a:t>
            </a:r>
          </a:p>
        </p:txBody>
      </p:sp>
      <p:graphicFrame>
        <p:nvGraphicFramePr>
          <p:cNvPr id="6" name="Content Placeholder 14">
            <a:extLst>
              <a:ext uri="{FF2B5EF4-FFF2-40B4-BE49-F238E27FC236}">
                <a16:creationId xmlns:a16="http://schemas.microsoft.com/office/drawing/2014/main" id="{0C4E820C-EC31-8957-694B-59A1C8EF5A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6541733"/>
              </p:ext>
            </p:extLst>
          </p:nvPr>
        </p:nvGraphicFramePr>
        <p:xfrm>
          <a:off x="757382" y="2290619"/>
          <a:ext cx="4946506" cy="4110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D61F528D-9366-59AE-6DE5-A25068681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9140" y="2053087"/>
            <a:ext cx="6038560" cy="4347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4699E684-F4F6-48E2-FF63-F8D9E783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2302"/>
            <a:ext cx="10058400" cy="1097280"/>
          </a:xfrm>
        </p:spPr>
        <p:txBody>
          <a:bodyPr/>
          <a:lstStyle/>
          <a:p>
            <a:r>
              <a:rPr lang="en-US" dirty="0"/>
              <a:t>Arab Risk Insurance Pool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8143FE5-A8A0-D230-B875-03F36CC79E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209728"/>
              </p:ext>
            </p:extLst>
          </p:nvPr>
        </p:nvGraphicFramePr>
        <p:xfrm>
          <a:off x="2098675" y="15578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464520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320BECE-3734-8743-8137-451E559E99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4497" b="24497"/>
          <a:stretch/>
        </p:blipFill>
        <p:spPr>
          <a:xfrm>
            <a:off x="838200" y="0"/>
            <a:ext cx="11353800" cy="579120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lvl="0"/>
            <a:r>
              <a:rPr lang="en-US" dirty="0">
                <a:sym typeface="Bebas"/>
              </a:rPr>
              <a:t>THANK YOU</a:t>
            </a:r>
            <a:endParaRPr lang="en-US" dirty="0"/>
          </a:p>
        </p:txBody>
      </p:sp>
      <p:grpSp>
        <p:nvGrpSpPr>
          <p:cNvPr id="51" name="Group 50" descr="Contact information text box group">
            <a:extLst>
              <a:ext uri="{FF2B5EF4-FFF2-40B4-BE49-F238E27FC236}">
                <a16:creationId xmlns:a16="http://schemas.microsoft.com/office/drawing/2014/main" id="{5440D331-C6D8-D844-8811-5ED6AEB3F4BD}"/>
              </a:ext>
            </a:extLst>
          </p:cNvPr>
          <p:cNvGrpSpPr/>
          <p:nvPr/>
        </p:nvGrpSpPr>
        <p:grpSpPr>
          <a:xfrm>
            <a:off x="9309516" y="513684"/>
            <a:ext cx="2780443" cy="982233"/>
            <a:chOff x="7718027" y="4225346"/>
            <a:chExt cx="2780443" cy="9822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D1A7A2-A799-E043-8B93-F66D87909B8A}"/>
                </a:ext>
              </a:extLst>
            </p:cNvPr>
            <p:cNvGrpSpPr/>
            <p:nvPr/>
          </p:nvGrpSpPr>
          <p:grpSpPr>
            <a:xfrm>
              <a:off x="7718028" y="4225346"/>
              <a:ext cx="2780442" cy="982233"/>
              <a:chOff x="5501908" y="4225346"/>
              <a:chExt cx="5301813" cy="982233"/>
            </a:xfrm>
          </p:grpSpPr>
          <p:sp>
            <p:nvSpPr>
              <p:cNvPr id="45" name="Subtitle 2">
                <a:extLst>
                  <a:ext uri="{FF2B5EF4-FFF2-40B4-BE49-F238E27FC236}">
                    <a16:creationId xmlns:a16="http://schemas.microsoft.com/office/drawing/2014/main" id="{6727AF79-CC43-B24F-91AB-59C97C3486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1908" y="4225346"/>
                <a:ext cx="5301813" cy="469175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lang="en-US" b="1" dirty="0">
                    <a:solidFill>
                      <a:schemeClr val="tx2"/>
                    </a:solidFill>
                    <a:latin typeface="+mj-lt"/>
                    <a:cs typeface="Gill Sans" panose="020B0502020104020203" pitchFamily="34" charset="-79"/>
                  </a:rPr>
                  <a:t>General Arab Insurance Federation (GAIF)</a:t>
                </a:r>
                <a:endParaRPr kumimoji="0" lang="en-US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cs typeface="Gill Sans" panose="020B0502020104020203" pitchFamily="34" charset="-79"/>
                </a:endParaRPr>
              </a:p>
            </p:txBody>
          </p:sp>
          <p:sp>
            <p:nvSpPr>
              <p:cNvPr id="46" name="Text Placeholder 17">
                <a:extLst>
                  <a:ext uri="{FF2B5EF4-FFF2-40B4-BE49-F238E27FC236}">
                    <a16:creationId xmlns:a16="http://schemas.microsoft.com/office/drawing/2014/main" id="{698B802A-61BF-5142-91CD-EF6EE9F1A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679881"/>
                <a:ext cx="320674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kumimoji="0" lang="en-US" sz="14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cs typeface="Gill Sans Light" panose="020B0302020104020203" pitchFamily="34" charset="-79"/>
                  </a:rPr>
                  <a:t>gaif</a:t>
                </a:r>
                <a:r>
                  <a:rPr lang="en-US" dirty="0">
                    <a:solidFill>
                      <a:schemeClr val="tx2"/>
                    </a:solidFill>
                    <a:cs typeface="Gill Sans Light" panose="020B0302020104020203" pitchFamily="34" charset="-79"/>
                  </a:rPr>
                  <a:t>.org</a:t>
                </a:r>
                <a:endPara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Gill Sans Light" panose="020B0302020104020203" pitchFamily="34" charset="-79"/>
                </a:endParaRPr>
              </a:p>
            </p:txBody>
          </p:sp>
          <p:sp>
            <p:nvSpPr>
              <p:cNvPr id="47" name="Text Placeholder 18">
                <a:extLst>
                  <a:ext uri="{FF2B5EF4-FFF2-40B4-BE49-F238E27FC236}">
                    <a16:creationId xmlns:a16="http://schemas.microsoft.com/office/drawing/2014/main" id="{22512C4B-7E64-EA4F-9C2C-D59EF00F7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959929"/>
                <a:ext cx="470771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rgbClr val="00B0F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cs typeface="Gill Sans Light" panose="020B0302020104020203" pitchFamily="34" charset="-79"/>
                  </a:rPr>
                  <a:t>gaif@gaif.org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9978F1-A4D0-0C48-82F7-A677ECC15EF8}"/>
                </a:ext>
              </a:extLst>
            </p:cNvPr>
            <p:cNvGrpSpPr/>
            <p:nvPr/>
          </p:nvGrpSpPr>
          <p:grpSpPr>
            <a:xfrm>
              <a:off x="7718027" y="4697039"/>
              <a:ext cx="218900" cy="496165"/>
              <a:chOff x="6582150" y="5517373"/>
              <a:chExt cx="218900" cy="496165"/>
            </a:xfrm>
          </p:grpSpPr>
          <p:pic>
            <p:nvPicPr>
              <p:cNvPr id="53" name="Graphic 52" descr="Envelope" title="Icon Presenter Email">
                <a:extLst>
                  <a:ext uri="{FF2B5EF4-FFF2-40B4-BE49-F238E27FC236}">
                    <a16:creationId xmlns:a16="http://schemas.microsoft.com/office/drawing/2014/main" id="{F2F4E712-3E0F-6C46-96C5-35C27A46B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82150" y="5794638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A4DE8733-7009-1A4C-AF89-8881265D0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6582373" y="5517373"/>
                <a:ext cx="218454" cy="21333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118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F7A04E8-D33E-244D-AFB2-10B9CDB5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912" y="123824"/>
            <a:ext cx="4008437" cy="1459316"/>
          </a:xfrm>
        </p:spPr>
        <p:txBody>
          <a:bodyPr/>
          <a:lstStyle/>
          <a:p>
            <a:r>
              <a:rPr lang="en-US" dirty="0"/>
              <a:t>Nat Cat Losses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1BD6B0-E24A-7F4B-8641-F7B254D58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4913" y="2000178"/>
            <a:ext cx="4008437" cy="236534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Globally, Over the past decade, disasters have taken a heavy toll:</a:t>
            </a:r>
          </a:p>
          <a:p>
            <a:pPr marL="617220" lvl="1" indent="-342900">
              <a:lnSpc>
                <a:spcPct val="107000"/>
              </a:lnSpc>
              <a:buClr>
                <a:srgbClr val="000000"/>
              </a:buClr>
              <a:buSzPts val="1350"/>
              <a:buFont typeface="Roboto" panose="02000000000000000000" pitchFamily="2" charset="0"/>
              <a:buChar char="-"/>
            </a:pP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Killing more than 700,000 people; </a:t>
            </a:r>
          </a:p>
          <a:p>
            <a:pPr marL="617220" lvl="1" indent="-34290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SzPts val="1350"/>
              <a:buFont typeface="Roboto" panose="02000000000000000000" pitchFamily="2" charset="0"/>
              <a:buChar char="-"/>
            </a:pP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Injuring 1.4 million, and </a:t>
            </a:r>
          </a:p>
          <a:p>
            <a:pPr marL="617220" lvl="1" indent="-34290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SzPts val="1350"/>
              <a:buFont typeface="Roboto" panose="02000000000000000000" pitchFamily="2" charset="0"/>
              <a:buChar char="-"/>
            </a:pP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Displacing 23 million people.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1EEAF-2864-141C-2025-6A294A32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4" y="901804"/>
            <a:ext cx="6562725" cy="3435142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6E0CEC-8180-9963-8866-B549DDE3E6F8}"/>
              </a:ext>
            </a:extLst>
          </p:cNvPr>
          <p:cNvSpPr/>
          <p:nvPr/>
        </p:nvSpPr>
        <p:spPr>
          <a:xfrm>
            <a:off x="1080279" y="4528383"/>
            <a:ext cx="10768820" cy="2120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7340F-4DC1-707F-9BC6-D7E7A2836F57}"/>
              </a:ext>
            </a:extLst>
          </p:cNvPr>
          <p:cNvSpPr txBox="1"/>
          <p:nvPr/>
        </p:nvSpPr>
        <p:spPr>
          <a:xfrm>
            <a:off x="1118379" y="4500287"/>
            <a:ext cx="10730720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general, more than 1.5 billion people have been affected by disasters, according UNE 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During 2022 alone, the economic losses due to natural disasters amounted to US$ 284 billion (US$ 275 billion by natural disasters, US$ 9 billion by man-made), according to (Sigma Report 1/2023)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2022, Insured losses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due to natural disasters amounted to US$ 125 billion from total Insured losses amounted to US$ 132 billion, according to (Sigma Report 1/2023)</a:t>
            </a:r>
          </a:p>
        </p:txBody>
      </p:sp>
    </p:spTree>
    <p:extLst>
      <p:ext uri="{BB962C8B-B14F-4D97-AF65-F5344CB8AC3E}">
        <p14:creationId xmlns:p14="http://schemas.microsoft.com/office/powerpoint/2010/main" val="37736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9BF8C8C-B999-7949-855D-142BC52BD6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37" b="4937"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67182A4-D17D-4F6A-B389-045E096E8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 Cat Losses</a:t>
            </a:r>
          </a:p>
        </p:txBody>
      </p:sp>
      <p:sp>
        <p:nvSpPr>
          <p:cNvPr id="68" name="Rectangle 67" descr="White box">
            <a:extLst>
              <a:ext uri="{FF2B5EF4-FFF2-40B4-BE49-F238E27FC236}">
                <a16:creationId xmlns:a16="http://schemas.microsoft.com/office/drawing/2014/main" id="{25DEB875-B217-FA4B-891B-6996E72D1E67}"/>
              </a:ext>
            </a:extLst>
          </p:cNvPr>
          <p:cNvSpPr/>
          <p:nvPr/>
        </p:nvSpPr>
        <p:spPr>
          <a:xfrm>
            <a:off x="700391" y="1968284"/>
            <a:ext cx="5256721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9" name="Rectangle 68" descr="white box">
            <a:extLst>
              <a:ext uri="{FF2B5EF4-FFF2-40B4-BE49-F238E27FC236}">
                <a16:creationId xmlns:a16="http://schemas.microsoft.com/office/drawing/2014/main" id="{AFC511E3-2C5E-2C41-839C-CC2E16162740}"/>
              </a:ext>
            </a:extLst>
          </p:cNvPr>
          <p:cNvSpPr/>
          <p:nvPr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0" name="Rectangle 69" descr="black accent box">
            <a:extLst>
              <a:ext uri="{FF2B5EF4-FFF2-40B4-BE49-F238E27FC236}">
                <a16:creationId xmlns:a16="http://schemas.microsoft.com/office/drawing/2014/main" id="{55268785-0FFD-9943-B7D3-0047B032A348}"/>
              </a:ext>
            </a:extLst>
          </p:cNvPr>
          <p:cNvSpPr/>
          <p:nvPr/>
        </p:nvSpPr>
        <p:spPr>
          <a:xfrm>
            <a:off x="851173" y="2670175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Graphic 34" descr="Add">
            <a:extLst>
              <a:ext uri="{FF2B5EF4-FFF2-40B4-BE49-F238E27FC236}">
                <a16:creationId xmlns:a16="http://schemas.microsoft.com/office/drawing/2014/main" id="{1BDEABA6-954B-B04B-AD3C-9791CCD27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973" y="2791500"/>
            <a:ext cx="322500" cy="3225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F676A8E-576B-6D42-BD7D-6EE95E3DE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670175"/>
            <a:ext cx="4242611" cy="645001"/>
          </a:xfrm>
        </p:spPr>
        <p:txBody>
          <a:bodyPr/>
          <a:lstStyle/>
          <a:p>
            <a:r>
              <a:rPr lang="en-US" dirty="0"/>
              <a:t>In Q1 2023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CAD5706-E9F8-6746-8560-1CC21AA84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15175"/>
            <a:ext cx="4242611" cy="330469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The total economic loss was the highest Q1 total since 2011 (USD383 billion in 2023 USD).</a:t>
            </a:r>
          </a:p>
          <a:p>
            <a:pPr lvl="0"/>
            <a:r>
              <a:rPr lang="en-US" dirty="0"/>
              <a:t>Public and private insurance entities covered at least USD22 billion of that total.</a:t>
            </a:r>
          </a:p>
          <a:p>
            <a:pPr lvl="0"/>
            <a:r>
              <a:rPr lang="en-US" dirty="0"/>
              <a:t>The protection gap was 72% (USD55 billion).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8EB1A7E-5CCA-81ED-3409-D0DC6541BA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193" y="1968284"/>
            <a:ext cx="5118912" cy="2690223"/>
          </a:xfrm>
        </p:spPr>
      </p:pic>
      <p:sp>
        <p:nvSpPr>
          <p:cNvPr id="2" name="TextBox 1"/>
          <p:cNvSpPr txBox="1"/>
          <p:nvPr/>
        </p:nvSpPr>
        <p:spPr>
          <a:xfrm>
            <a:off x="1910687" y="6435208"/>
            <a:ext cx="2402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Gallagher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111" y="4658508"/>
            <a:ext cx="6234887" cy="21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040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7" y="345343"/>
            <a:ext cx="4008437" cy="1371998"/>
          </a:xfrm>
        </p:spPr>
        <p:txBody>
          <a:bodyPr/>
          <a:lstStyle/>
          <a:p>
            <a:r>
              <a:rPr lang="en-US" dirty="0"/>
              <a:t>Nat Cat Losses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6" y="2279178"/>
            <a:ext cx="4008437" cy="1433015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Africa, between 1970 and 2019, about 1.7 thousand natural disasters causing economic losses of about 38.5 billion US dollars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22E8F-61A0-718A-0E7A-20306653B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658" y="1717341"/>
            <a:ext cx="6506483" cy="4401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DE44C9-02F2-3ECB-183A-CE3D88125FFA}"/>
              </a:ext>
            </a:extLst>
          </p:cNvPr>
          <p:cNvSpPr txBox="1"/>
          <p:nvPr/>
        </p:nvSpPr>
        <p:spPr>
          <a:xfrm>
            <a:off x="1247775" y="3966279"/>
            <a:ext cx="4008437" cy="10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Africa is particularly vulnerable to climate change compared to other regions of the world.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6792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73DAE110-F0EA-3148-A07C-325BF5660E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793" b="7793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6F62C9-A1BC-DD47-B0A8-8EF9838D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Climate Change In Arab Countries</a:t>
            </a:r>
            <a:br>
              <a:rPr lang="en-US" sz="8000" spc="-300" dirty="0">
                <a:solidFill>
                  <a:schemeClr val="tx2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D46E5A-A630-9653-ECCE-9791F000518E}"/>
              </a:ext>
            </a:extLst>
          </p:cNvPr>
          <p:cNvSpPr txBox="1">
            <a:spLocks/>
          </p:cNvSpPr>
          <p:nvPr/>
        </p:nvSpPr>
        <p:spPr>
          <a:xfrm>
            <a:off x="863070" y="1535113"/>
            <a:ext cx="3471334" cy="2285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Arab Countries</a:t>
            </a:r>
          </a:p>
        </p:txBody>
      </p:sp>
      <p:graphicFrame>
        <p:nvGraphicFramePr>
          <p:cNvPr id="7" name="Content Placeholder 3" descr="Vertical Accent list showing 3 groups arranged one below the other and bullet points are present under each group">
            <a:extLst>
              <a:ext uri="{FF2B5EF4-FFF2-40B4-BE49-F238E27FC236}">
                <a16:creationId xmlns:a16="http://schemas.microsoft.com/office/drawing/2014/main" id="{41A1688D-83B6-BD6F-9F9A-39E5B2E84F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896600"/>
              </p:ext>
            </p:extLst>
          </p:nvPr>
        </p:nvGraphicFramePr>
        <p:xfrm>
          <a:off x="4734983" y="866775"/>
          <a:ext cx="6994525" cy="534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67AB738-5723-2522-4CE2-981B12E32533}"/>
              </a:ext>
            </a:extLst>
          </p:cNvPr>
          <p:cNvSpPr txBox="1">
            <a:spLocks/>
          </p:cNvSpPr>
          <p:nvPr/>
        </p:nvSpPr>
        <p:spPr>
          <a:xfrm>
            <a:off x="853545" y="3905778"/>
            <a:ext cx="3471333" cy="21031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The impact of Claim Change</a:t>
            </a:r>
          </a:p>
        </p:txBody>
      </p:sp>
    </p:spTree>
    <p:extLst>
      <p:ext uri="{BB962C8B-B14F-4D97-AF65-F5344CB8AC3E}">
        <p14:creationId xmlns:p14="http://schemas.microsoft.com/office/powerpoint/2010/main" val="67522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AE0A8A-2B01-FC43-AA90-88BA2A4E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46"/>
            <a:ext cx="10896924" cy="756304"/>
          </a:xfrm>
        </p:spPr>
        <p:txBody>
          <a:bodyPr>
            <a:normAutofit/>
          </a:bodyPr>
          <a:lstStyle/>
          <a:p>
            <a:r>
              <a:rPr lang="en-US" sz="3600" dirty="0">
                <a:ea typeface="Roboto Black" panose="02000000000000000000" pitchFamily="2" charset="0"/>
              </a:rPr>
              <a:t>List of countries by natural disaster risk (2011-2022)</a:t>
            </a:r>
            <a:endParaRPr lang="en-US" sz="3600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B2CA978C-2572-FF79-55F9-AE88B9CFE4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445077"/>
              </p:ext>
            </p:extLst>
          </p:nvPr>
        </p:nvGraphicFramePr>
        <p:xfrm>
          <a:off x="866777" y="1132777"/>
          <a:ext cx="8609877" cy="44727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08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893385382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1063948451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2854488922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2807129215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585140600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1899227839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3060694138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1154193800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1927568836"/>
                    </a:ext>
                  </a:extLst>
                </a:gridCol>
                <a:gridCol w="625122">
                  <a:extLst>
                    <a:ext uri="{9D8B030D-6E8A-4147-A177-3AD203B41FA5}">
                      <a16:colId xmlns:a16="http://schemas.microsoft.com/office/drawing/2014/main" val="4128402992"/>
                    </a:ext>
                  </a:extLst>
                </a:gridCol>
              </a:tblGrid>
              <a:tr h="360366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Countries</a:t>
                      </a:r>
                    </a:p>
                  </a:txBody>
                  <a:tcPr anchor="ctr"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122095"/>
                  </a:ext>
                </a:extLst>
              </a:tr>
              <a:tr h="64052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8.06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8.13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7.63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7.53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7.36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7.36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7.54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7.66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7.55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7.66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9.58</a:t>
                      </a: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3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Egypt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2.38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2.33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2.34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2.29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2.26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2.29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2.29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1.90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1.84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1.78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1.82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20.65</a:t>
                      </a: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6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Morocco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7.17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7.21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7.13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6.80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6.76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6.45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6.45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6.13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5.83</a:t>
                      </a:r>
                      <a:endParaRPr lang="en-US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99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5.82</a:t>
                      </a:r>
                      <a:endParaRPr lang="en-US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99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5.82</a:t>
                      </a:r>
                    </a:p>
                  </a:txBody>
                  <a:tcPr marL="68580" marR="68580" marT="0" marB="0" anchor="ctr">
                    <a:solidFill>
                      <a:srgbClr val="CC99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10.29</a:t>
                      </a: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2.80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2.72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2.74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2.74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2.75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2.64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2.64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2.69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2.74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2.76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2.54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7.27</a:t>
                      </a: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838969"/>
                  </a:ext>
                </a:extLst>
              </a:tr>
              <a:tr h="601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Sudan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9.25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7.88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7.87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8.08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8.02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7.99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7.99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9.41</a:t>
                      </a:r>
                      <a:endParaRPr lang="en-US" sz="1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8.52</a:t>
                      </a:r>
                      <a:endParaRPr lang="en-US" sz="1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8.45</a:t>
                      </a:r>
                      <a:endParaRPr lang="en-US" sz="1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8.47</a:t>
                      </a: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10.12</a:t>
                      </a: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193841"/>
                  </a:ext>
                </a:extLst>
              </a:tr>
              <a:tr h="6010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6.83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5.98</a:t>
                      </a:r>
                    </a:p>
                  </a:txBody>
                  <a:tcPr marL="68580" marR="68580" marT="0" marB="0" anchor="ctr">
                    <a:solidFill>
                      <a:srgbClr val="CC99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6.03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6.07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6.00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5.97</a:t>
                      </a:r>
                    </a:p>
                  </a:txBody>
                  <a:tcPr marL="68580" marR="68580" marT="0" marB="0" anchor="ctr">
                    <a:solidFill>
                      <a:srgbClr val="CC99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5.97</a:t>
                      </a:r>
                    </a:p>
                  </a:txBody>
                  <a:tcPr marL="68580" marR="68580" marT="0" marB="0" anchor="ctr">
                    <a:solidFill>
                      <a:srgbClr val="CC99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6.43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  <a:lumOff val="25000"/>
                        <a:alpha val="6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5.50</a:t>
                      </a:r>
                    </a:p>
                  </a:txBody>
                  <a:tcPr marL="68580" marR="68580" marT="0" marB="0" anchor="ctr">
                    <a:solidFill>
                      <a:srgbClr val="CC99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5.68</a:t>
                      </a:r>
                    </a:p>
                  </a:txBody>
                  <a:tcPr marL="68580" marR="68580" marT="0" marB="0" anchor="ctr">
                    <a:solidFill>
                      <a:srgbClr val="CC99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5.72</a:t>
                      </a:r>
                    </a:p>
                  </a:txBody>
                  <a:tcPr marL="68580" marR="68580" marT="0" marB="0" anchor="ctr">
                    <a:solidFill>
                      <a:srgbClr val="CC99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24.26</a:t>
                      </a:r>
                    </a:p>
                  </a:txBody>
                  <a:tcPr marL="68580" marR="68580" marT="0" marB="0" anchor="ctr">
                    <a:solidFill>
                      <a:srgbClr val="FF00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99668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894186B-F707-DBA8-7E32-8A34851A46EA}"/>
              </a:ext>
            </a:extLst>
          </p:cNvPr>
          <p:cNvGrpSpPr/>
          <p:nvPr/>
        </p:nvGrpSpPr>
        <p:grpSpPr>
          <a:xfrm>
            <a:off x="2494823" y="5891677"/>
            <a:ext cx="7105654" cy="296049"/>
            <a:chOff x="4791075" y="6400799"/>
            <a:chExt cx="7105654" cy="296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2498A3-7963-3CBF-B97E-BD063C5437D2}"/>
                </a:ext>
              </a:extLst>
            </p:cNvPr>
            <p:cNvSpPr/>
            <p:nvPr/>
          </p:nvSpPr>
          <p:spPr>
            <a:xfrm>
              <a:off x="4791075" y="6400799"/>
              <a:ext cx="457200" cy="295276"/>
            </a:xfrm>
            <a:prstGeom prst="rect">
              <a:avLst/>
            </a:prstGeom>
            <a:solidFill>
              <a:srgbClr val="FF00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4939F6-521E-66F9-A02B-4D1961A00239}"/>
                </a:ext>
              </a:extLst>
            </p:cNvPr>
            <p:cNvSpPr txBox="1"/>
            <p:nvPr/>
          </p:nvSpPr>
          <p:spPr>
            <a:xfrm>
              <a:off x="5248275" y="6419849"/>
              <a:ext cx="5810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High</a:t>
              </a:r>
              <a:endParaRPr lang="en-US" sz="12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5F2223-E73C-C7D7-5C29-BF5BE09DB1C8}"/>
                </a:ext>
              </a:extLst>
            </p:cNvPr>
            <p:cNvSpPr/>
            <p:nvPr/>
          </p:nvSpPr>
          <p:spPr>
            <a:xfrm>
              <a:off x="6762750" y="6400799"/>
              <a:ext cx="457200" cy="295276"/>
            </a:xfrm>
            <a:prstGeom prst="rect">
              <a:avLst/>
            </a:prstGeom>
            <a:solidFill>
              <a:schemeClr val="accent5">
                <a:lumMod val="75000"/>
                <a:lumOff val="2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C2883E-8BF0-74D1-A140-EA29344E9062}"/>
                </a:ext>
              </a:extLst>
            </p:cNvPr>
            <p:cNvSpPr txBox="1"/>
            <p:nvPr/>
          </p:nvSpPr>
          <p:spPr>
            <a:xfrm>
              <a:off x="7219951" y="6410323"/>
              <a:ext cx="828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Average</a:t>
              </a:r>
              <a:endParaRPr lang="en-US" sz="12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F37168-2B89-1640-DF8A-8BA59D39FA23}"/>
                </a:ext>
              </a:extLst>
            </p:cNvPr>
            <p:cNvSpPr/>
            <p:nvPr/>
          </p:nvSpPr>
          <p:spPr>
            <a:xfrm>
              <a:off x="8829675" y="6400799"/>
              <a:ext cx="457200" cy="295276"/>
            </a:xfrm>
            <a:prstGeom prst="rect">
              <a:avLst/>
            </a:prstGeom>
            <a:solidFill>
              <a:srgbClr val="CC99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AAAADF-3BB9-EF1C-DDC2-1DD9C93974A9}"/>
                </a:ext>
              </a:extLst>
            </p:cNvPr>
            <p:cNvSpPr txBox="1"/>
            <p:nvPr/>
          </p:nvSpPr>
          <p:spPr>
            <a:xfrm>
              <a:off x="9286875" y="6409937"/>
              <a:ext cx="523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Low</a:t>
              </a:r>
              <a:endParaRPr lang="en-US" sz="12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BE8750-521C-7CE7-09CF-363701DD6D91}"/>
                </a:ext>
              </a:extLst>
            </p:cNvPr>
            <p:cNvSpPr/>
            <p:nvPr/>
          </p:nvSpPr>
          <p:spPr>
            <a:xfrm>
              <a:off x="10525125" y="6400799"/>
              <a:ext cx="457200" cy="295276"/>
            </a:xfrm>
            <a:prstGeom prst="rect">
              <a:avLst/>
            </a:prstGeom>
            <a:solidFill>
              <a:schemeClr val="accent3">
                <a:lumMod val="5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B0C045-1310-48E1-22B9-DE50F8C68F1D}"/>
                </a:ext>
              </a:extLst>
            </p:cNvPr>
            <p:cNvSpPr txBox="1"/>
            <p:nvPr/>
          </p:nvSpPr>
          <p:spPr>
            <a:xfrm>
              <a:off x="10991857" y="6410324"/>
              <a:ext cx="9048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Very low</a:t>
              </a:r>
              <a:endParaRPr lang="en-US" sz="12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05545F-4A9C-F8CC-0BBF-683E2988E26B}"/>
              </a:ext>
            </a:extLst>
          </p:cNvPr>
          <p:cNvSpPr txBox="1"/>
          <p:nvPr/>
        </p:nvSpPr>
        <p:spPr>
          <a:xfrm>
            <a:off x="1028699" y="6460194"/>
            <a:ext cx="10829921" cy="307777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/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Source: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WorldRiskReport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2022, Ruhr University Bochum (RUB) &amp;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Bündnis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Entwicklung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Hilft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08AC4CB1-1CF0-F568-EE5F-7B67A2624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141742"/>
              </p:ext>
            </p:extLst>
          </p:nvPr>
        </p:nvGraphicFramePr>
        <p:xfrm>
          <a:off x="9591675" y="2875329"/>
          <a:ext cx="2486025" cy="335161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3038984752"/>
                    </a:ext>
                  </a:extLst>
                </a:gridCol>
                <a:gridCol w="989877">
                  <a:extLst>
                    <a:ext uri="{9D8B030D-6E8A-4147-A177-3AD203B41FA5}">
                      <a16:colId xmlns:a16="http://schemas.microsoft.com/office/drawing/2014/main" val="2053206879"/>
                    </a:ext>
                  </a:extLst>
                </a:gridCol>
                <a:gridCol w="943698">
                  <a:extLst>
                    <a:ext uri="{9D8B030D-6E8A-4147-A177-3AD203B41FA5}">
                      <a16:colId xmlns:a16="http://schemas.microsoft.com/office/drawing/2014/main" val="1955453481"/>
                    </a:ext>
                  </a:extLst>
                </a:gridCol>
              </a:tblGrid>
              <a:tr h="279754"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Rank</a:t>
                      </a: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846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Philippines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422876"/>
                  </a:ext>
                </a:extLst>
              </a:tr>
              <a:tr h="27975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508431"/>
                  </a:ext>
                </a:extLst>
              </a:tr>
              <a:tr h="27975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36429"/>
                  </a:ext>
                </a:extLst>
              </a:tr>
              <a:tr h="27975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378674"/>
                  </a:ext>
                </a:extLst>
              </a:tr>
              <a:tr h="27975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91213"/>
                  </a:ext>
                </a:extLst>
              </a:tr>
              <a:tr h="27975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493416"/>
                  </a:ext>
                </a:extLst>
              </a:tr>
              <a:tr h="27975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183658"/>
                  </a:ext>
                </a:extLst>
              </a:tr>
              <a:tr h="27975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220093"/>
                  </a:ext>
                </a:extLst>
              </a:tr>
              <a:tr h="27975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Bahrain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648277"/>
                  </a:ext>
                </a:extLst>
              </a:tr>
              <a:tr h="279754">
                <a:tc rowSpan="2"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Andorra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658905"/>
                  </a:ext>
                </a:extLst>
              </a:tr>
              <a:tr h="279754">
                <a:tc vMerge="1">
                  <a:txBody>
                    <a:bodyPr/>
                    <a:lstStyle/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6221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6109AC92-80D6-6FA1-8D6F-6CA1F11019B7}"/>
              </a:ext>
            </a:extLst>
          </p:cNvPr>
          <p:cNvSpPr/>
          <p:nvPr/>
        </p:nvSpPr>
        <p:spPr>
          <a:xfrm>
            <a:off x="11758246" y="3211110"/>
            <a:ext cx="257897" cy="166559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F1E44-03E9-5701-0F66-47C6DE5A07BF}"/>
              </a:ext>
            </a:extLst>
          </p:cNvPr>
          <p:cNvSpPr/>
          <p:nvPr/>
        </p:nvSpPr>
        <p:spPr>
          <a:xfrm>
            <a:off x="636721" y="5882539"/>
            <a:ext cx="457200" cy="295276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7F8221-45BC-67E3-9036-D2AFB5B2CCF1}"/>
              </a:ext>
            </a:extLst>
          </p:cNvPr>
          <p:cNvSpPr txBox="1"/>
          <p:nvPr/>
        </p:nvSpPr>
        <p:spPr>
          <a:xfrm>
            <a:off x="1134764" y="5900814"/>
            <a:ext cx="100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Very High</a:t>
            </a:r>
            <a:endParaRPr lang="en-US" sz="1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2CA5B-836B-FF76-1A1F-44DBB30D7321}"/>
              </a:ext>
            </a:extLst>
          </p:cNvPr>
          <p:cNvSpPr/>
          <p:nvPr/>
        </p:nvSpPr>
        <p:spPr>
          <a:xfrm>
            <a:off x="11758246" y="3493103"/>
            <a:ext cx="257897" cy="166559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74BC18-6DEA-F27C-0811-9D14EC7B2D65}"/>
              </a:ext>
            </a:extLst>
          </p:cNvPr>
          <p:cNvSpPr/>
          <p:nvPr/>
        </p:nvSpPr>
        <p:spPr>
          <a:xfrm>
            <a:off x="11758246" y="3765571"/>
            <a:ext cx="257897" cy="166559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AC74B5-DD5B-AF20-4707-39D0AF68C3EA}"/>
              </a:ext>
            </a:extLst>
          </p:cNvPr>
          <p:cNvSpPr/>
          <p:nvPr/>
        </p:nvSpPr>
        <p:spPr>
          <a:xfrm>
            <a:off x="11758246" y="4047564"/>
            <a:ext cx="257897" cy="166559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8E22F5-EB09-6938-7FC6-03C89C87A927}"/>
              </a:ext>
            </a:extLst>
          </p:cNvPr>
          <p:cNvSpPr/>
          <p:nvPr/>
        </p:nvSpPr>
        <p:spPr>
          <a:xfrm>
            <a:off x="11758246" y="4320032"/>
            <a:ext cx="257897" cy="166559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F644D7-DABD-5D53-FDB3-8182B15B810B}"/>
              </a:ext>
            </a:extLst>
          </p:cNvPr>
          <p:cNvSpPr/>
          <p:nvPr/>
        </p:nvSpPr>
        <p:spPr>
          <a:xfrm>
            <a:off x="11748721" y="4586408"/>
            <a:ext cx="257897" cy="166559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E74441-E674-8227-2877-8659DD9638DB}"/>
              </a:ext>
            </a:extLst>
          </p:cNvPr>
          <p:cNvSpPr/>
          <p:nvPr/>
        </p:nvSpPr>
        <p:spPr>
          <a:xfrm>
            <a:off x="11748720" y="4895443"/>
            <a:ext cx="257897" cy="166559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C73326-D363-1321-CA4F-85B8911E1717}"/>
              </a:ext>
            </a:extLst>
          </p:cNvPr>
          <p:cNvSpPr/>
          <p:nvPr/>
        </p:nvSpPr>
        <p:spPr>
          <a:xfrm>
            <a:off x="11748719" y="5148743"/>
            <a:ext cx="257899" cy="166560"/>
          </a:xfrm>
          <a:prstGeom prst="rect">
            <a:avLst/>
          </a:prstGeom>
          <a:solidFill>
            <a:schemeClr val="accent5">
              <a:lumMod val="75000"/>
              <a:lumOff val="2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F14093-3753-5162-A832-26A24AAA032C}"/>
              </a:ext>
            </a:extLst>
          </p:cNvPr>
          <p:cNvSpPr/>
          <p:nvPr/>
        </p:nvSpPr>
        <p:spPr>
          <a:xfrm>
            <a:off x="11751876" y="5435015"/>
            <a:ext cx="257900" cy="166561"/>
          </a:xfrm>
          <a:prstGeom prst="rect">
            <a:avLst/>
          </a:prstGeom>
          <a:solidFill>
            <a:schemeClr val="accent3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ED63C3-B558-14CF-083C-60AEBBCEAAEA}"/>
              </a:ext>
            </a:extLst>
          </p:cNvPr>
          <p:cNvSpPr/>
          <p:nvPr/>
        </p:nvSpPr>
        <p:spPr>
          <a:xfrm>
            <a:off x="11775326" y="5711079"/>
            <a:ext cx="257900" cy="166561"/>
          </a:xfrm>
          <a:prstGeom prst="rect">
            <a:avLst/>
          </a:prstGeom>
          <a:solidFill>
            <a:schemeClr val="accent3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C69E1A-A928-67DC-EDBC-FD074681E8BA}"/>
              </a:ext>
            </a:extLst>
          </p:cNvPr>
          <p:cNvSpPr/>
          <p:nvPr/>
        </p:nvSpPr>
        <p:spPr>
          <a:xfrm>
            <a:off x="11758243" y="5993072"/>
            <a:ext cx="257900" cy="166561"/>
          </a:xfrm>
          <a:prstGeom prst="rect">
            <a:avLst/>
          </a:prstGeom>
          <a:solidFill>
            <a:schemeClr val="accent3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6B720-91DC-4F4A-DFF0-78584E6D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37"/>
            <a:ext cx="10896600" cy="893218"/>
          </a:xfrm>
        </p:spPr>
        <p:txBody>
          <a:bodyPr/>
          <a:lstStyle/>
          <a:p>
            <a:r>
              <a:rPr lang="en-US" dirty="0"/>
              <a:t>The Concept of the World Risk Index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A96BC8-43F5-EF2E-8E3A-B9A3B4E2CE9D}"/>
              </a:ext>
            </a:extLst>
          </p:cNvPr>
          <p:cNvSpPr/>
          <p:nvPr/>
        </p:nvSpPr>
        <p:spPr>
          <a:xfrm>
            <a:off x="1104900" y="1847850"/>
            <a:ext cx="2257425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Group of people">
            <a:extLst>
              <a:ext uri="{FF2B5EF4-FFF2-40B4-BE49-F238E27FC236}">
                <a16:creationId xmlns:a16="http://schemas.microsoft.com/office/drawing/2014/main" id="{CAA09394-9764-F0F1-A813-1934FF6C3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0150" y="2043460"/>
            <a:ext cx="602887" cy="602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DF66BE-B52F-8888-00F5-AA475024DA7C}"/>
              </a:ext>
            </a:extLst>
          </p:cNvPr>
          <p:cNvSpPr txBox="1"/>
          <p:nvPr/>
        </p:nvSpPr>
        <p:spPr>
          <a:xfrm>
            <a:off x="1803037" y="1924050"/>
            <a:ext cx="155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Exposure</a:t>
            </a:r>
          </a:p>
          <a:p>
            <a:r>
              <a:rPr lang="en-US" sz="1200" dirty="0">
                <a:solidFill>
                  <a:schemeClr val="accent5"/>
                </a:solidFill>
              </a:rPr>
              <a:t>Number and share of the population regarding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040A480-7EFF-B9C6-B0D1-CB189A29AA98}"/>
              </a:ext>
            </a:extLst>
          </p:cNvPr>
          <p:cNvSpPr/>
          <p:nvPr/>
        </p:nvSpPr>
        <p:spPr>
          <a:xfrm>
            <a:off x="3448050" y="2124075"/>
            <a:ext cx="561975" cy="407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746597-7CC0-3846-B05F-989548B15F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428828" y="2021926"/>
            <a:ext cx="618274" cy="5241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2CD813-22D4-768A-0150-0D88AC67BDAF}"/>
              </a:ext>
            </a:extLst>
          </p:cNvPr>
          <p:cNvSpPr txBox="1"/>
          <p:nvPr/>
        </p:nvSpPr>
        <p:spPr>
          <a:xfrm>
            <a:off x="4095749" y="2509540"/>
            <a:ext cx="140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Intensity Levels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234747-7997-E439-C4CA-53507D2843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3897" y="2035375"/>
            <a:ext cx="524164" cy="5241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1F871B-D952-A5DB-D5F7-1BAD2CAB9E54}"/>
              </a:ext>
            </a:extLst>
          </p:cNvPr>
          <p:cNvSpPr txBox="1"/>
          <p:nvPr/>
        </p:nvSpPr>
        <p:spPr>
          <a:xfrm>
            <a:off x="5286241" y="2508826"/>
            <a:ext cx="140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Earthquakes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CCE148-8632-90F5-FB7C-07D2FEEC1E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42" y="2037039"/>
            <a:ext cx="524164" cy="5083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4956F5-38C8-FF55-057A-AFB2BC7EDBF0}"/>
              </a:ext>
            </a:extLst>
          </p:cNvPr>
          <p:cNvSpPr txBox="1"/>
          <p:nvPr/>
        </p:nvSpPr>
        <p:spPr>
          <a:xfrm>
            <a:off x="6230230" y="2508112"/>
            <a:ext cx="140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Tsunamis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A81191-1F65-301B-6307-4E2D669E6F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33" y="2099862"/>
            <a:ext cx="613320" cy="4563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E91F17-93B8-1740-E3CF-D6B2642BFE84}"/>
              </a:ext>
            </a:extLst>
          </p:cNvPr>
          <p:cNvSpPr txBox="1"/>
          <p:nvPr/>
        </p:nvSpPr>
        <p:spPr>
          <a:xfrm>
            <a:off x="7176856" y="2527250"/>
            <a:ext cx="140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Cyclones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07EC0A-0DAF-5961-55F9-5A992A000E7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100" y="1988514"/>
            <a:ext cx="574312" cy="5743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117EA3-3359-A3DD-FC96-6AAD93D80107}"/>
              </a:ext>
            </a:extLst>
          </p:cNvPr>
          <p:cNvSpPr txBox="1"/>
          <p:nvPr/>
        </p:nvSpPr>
        <p:spPr>
          <a:xfrm>
            <a:off x="8065508" y="2506509"/>
            <a:ext cx="140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Coastal Floodings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80EBC2-EC91-D4EE-091F-83A59BD417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18" y="1885917"/>
            <a:ext cx="779660" cy="7796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BAF340-4333-4494-29D2-BA04234C7679}"/>
              </a:ext>
            </a:extLst>
          </p:cNvPr>
          <p:cNvSpPr txBox="1"/>
          <p:nvPr/>
        </p:nvSpPr>
        <p:spPr>
          <a:xfrm>
            <a:off x="9032316" y="2536656"/>
            <a:ext cx="140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Riverine Floodings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1314DC-67D9-2D2A-0CD5-1E11A738D7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196" y="1910956"/>
            <a:ext cx="791098" cy="7910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B3D1CF-CC30-DBEC-C539-D46D6E06DC9C}"/>
              </a:ext>
            </a:extLst>
          </p:cNvPr>
          <p:cNvSpPr txBox="1"/>
          <p:nvPr/>
        </p:nvSpPr>
        <p:spPr>
          <a:xfrm>
            <a:off x="9910597" y="2565141"/>
            <a:ext cx="140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Droughts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45B1DFC-286A-87ED-FB3C-5AB497D1E29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5273" y="2016324"/>
            <a:ext cx="574781" cy="57478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04317C4-AD28-060E-1273-BB1AA90CCF35}"/>
              </a:ext>
            </a:extLst>
          </p:cNvPr>
          <p:cNvSpPr txBox="1"/>
          <p:nvPr/>
        </p:nvSpPr>
        <p:spPr>
          <a:xfrm>
            <a:off x="10915209" y="2554065"/>
            <a:ext cx="140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Sea-level rise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AC50DA1-1DD6-7210-0E6B-4E2B69933B91}"/>
              </a:ext>
            </a:extLst>
          </p:cNvPr>
          <p:cNvSpPr/>
          <p:nvPr/>
        </p:nvSpPr>
        <p:spPr>
          <a:xfrm>
            <a:off x="1098433" y="4592645"/>
            <a:ext cx="2257425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 descr="Irritant">
            <a:extLst>
              <a:ext uri="{FF2B5EF4-FFF2-40B4-BE49-F238E27FC236}">
                <a16:creationId xmlns:a16="http://schemas.microsoft.com/office/drawing/2014/main" id="{52966020-2F1E-98CB-6A3B-E13FD90CFAD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0150" y="4814614"/>
            <a:ext cx="574712" cy="5747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9E50025-180A-998C-9EDB-0CD51F2D123E}"/>
              </a:ext>
            </a:extLst>
          </p:cNvPr>
          <p:cNvSpPr txBox="1"/>
          <p:nvPr/>
        </p:nvSpPr>
        <p:spPr>
          <a:xfrm>
            <a:off x="1876579" y="4808145"/>
            <a:ext cx="1559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Vulnerability</a:t>
            </a:r>
          </a:p>
          <a:p>
            <a:r>
              <a:rPr lang="en-US" sz="1200" dirty="0">
                <a:solidFill>
                  <a:schemeClr val="accent5"/>
                </a:solidFill>
              </a:rPr>
              <a:t>is composed of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3AC9120-FD9C-9885-7E0D-1FD5DA40DEA5}"/>
              </a:ext>
            </a:extLst>
          </p:cNvPr>
          <p:cNvSpPr/>
          <p:nvPr/>
        </p:nvSpPr>
        <p:spPr>
          <a:xfrm>
            <a:off x="3435867" y="4954171"/>
            <a:ext cx="561975" cy="407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27CD5-766E-6E6F-E388-8E3E95CC4F7B}"/>
              </a:ext>
            </a:extLst>
          </p:cNvPr>
          <p:cNvSpPr txBox="1"/>
          <p:nvPr/>
        </p:nvSpPr>
        <p:spPr>
          <a:xfrm>
            <a:off x="4134004" y="4988880"/>
            <a:ext cx="140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Susceptibility</a:t>
            </a:r>
          </a:p>
        </p:txBody>
      </p:sp>
      <p:sp>
        <p:nvSpPr>
          <p:cNvPr id="41" name="Double Bracket 40">
            <a:extLst>
              <a:ext uri="{FF2B5EF4-FFF2-40B4-BE49-F238E27FC236}">
                <a16:creationId xmlns:a16="http://schemas.microsoft.com/office/drawing/2014/main" id="{56B448CE-3EDC-A61F-025E-9E2222D2765B}"/>
              </a:ext>
            </a:extLst>
          </p:cNvPr>
          <p:cNvSpPr/>
          <p:nvPr/>
        </p:nvSpPr>
        <p:spPr>
          <a:xfrm>
            <a:off x="5505450" y="4665616"/>
            <a:ext cx="1671406" cy="1089168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5F3BFD-9CAE-7135-E97C-97277DE66B70}"/>
              </a:ext>
            </a:extLst>
          </p:cNvPr>
          <p:cNvSpPr txBox="1"/>
          <p:nvPr/>
        </p:nvSpPr>
        <p:spPr>
          <a:xfrm>
            <a:off x="5653098" y="4382472"/>
            <a:ext cx="140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Economic development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6AFBA1-2083-950D-2BA5-7A34C42264A8}"/>
              </a:ext>
            </a:extLst>
          </p:cNvPr>
          <p:cNvSpPr txBox="1"/>
          <p:nvPr/>
        </p:nvSpPr>
        <p:spPr>
          <a:xfrm>
            <a:off x="5629997" y="5489756"/>
            <a:ext cx="140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Economic deprivation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E2D43D-4D69-061C-E4EC-CC549ED231FE}"/>
              </a:ext>
            </a:extLst>
          </p:cNvPr>
          <p:cNvSpPr txBox="1"/>
          <p:nvPr/>
        </p:nvSpPr>
        <p:spPr>
          <a:xfrm>
            <a:off x="1028699" y="6460194"/>
            <a:ext cx="10829921" cy="307777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/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Source: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WorldRiskReport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2022, Ruhr University Bochum (RUB) &amp;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Bündnis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Entwicklung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Hilft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8" name="Callout: Left-Right Arrow 27">
            <a:extLst>
              <a:ext uri="{FF2B5EF4-FFF2-40B4-BE49-F238E27FC236}">
                <a16:creationId xmlns:a16="http://schemas.microsoft.com/office/drawing/2014/main" id="{4D3B81B4-E5B4-EB1E-1694-AB414AF3D11B}"/>
              </a:ext>
            </a:extLst>
          </p:cNvPr>
          <p:cNvSpPr/>
          <p:nvPr/>
        </p:nvSpPr>
        <p:spPr>
          <a:xfrm rot="5400000">
            <a:off x="5779431" y="-1710576"/>
            <a:ext cx="1280838" cy="10629900"/>
          </a:xfrm>
          <a:prstGeom prst="leftRightArrowCallout">
            <a:avLst>
              <a:gd name="adj1" fmla="val 26428"/>
              <a:gd name="adj2" fmla="val 27856"/>
              <a:gd name="adj3" fmla="val 25000"/>
              <a:gd name="adj4" fmla="val 3955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08F9264-872C-5B30-6097-7BE919A423F3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1104900" y="3312178"/>
                <a:ext cx="10629900" cy="602887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CC99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WRI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rgbClr val="CC99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CC99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𝐸𝑥𝑝𝑜𝑠𝑢𝑟𝑒</m:t>
                        </m:r>
                        <m:r>
                          <a:rPr lang="en-US" sz="2400" b="0" i="1" smtClean="0">
                            <a:solidFill>
                              <a:srgbClr val="CC99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1" smtClean="0">
                            <a:solidFill>
                              <a:srgbClr val="CC99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1" smtClean="0">
                            <a:solidFill>
                              <a:srgbClr val="CC99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CC99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𝑉𝑢𝑙𝑛𝑒𝑟𝑏𝑖𝑡𝑦</m:t>
                        </m:r>
                      </m:e>
                    </m:rad>
                  </m:oMath>
                </a14:m>
                <a:endParaRPr lang="en-US" sz="2400" dirty="0">
                  <a:solidFill>
                    <a:srgbClr val="CC99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08F9264-872C-5B30-6097-7BE919A423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1104900" y="3312178"/>
                <a:ext cx="10629900" cy="602887"/>
              </a:xfrm>
              <a:blipFill>
                <a:blip r:embed="rId14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15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AE0A8A-2B01-FC43-AA90-88BA2A4E3F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15876"/>
            <a:ext cx="10896600" cy="605486"/>
          </a:xfrm>
        </p:spPr>
        <p:txBody>
          <a:bodyPr>
            <a:normAutofit/>
          </a:bodyPr>
          <a:lstStyle/>
          <a:p>
            <a:r>
              <a:rPr lang="en-US" sz="2800" dirty="0">
                <a:ea typeface="Roboto Black" panose="02000000000000000000" pitchFamily="2" charset="0"/>
              </a:rPr>
              <a:t>The most important NAT CAT in the Arab region</a:t>
            </a:r>
            <a:endParaRPr lang="en-US" sz="2800" dirty="0"/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7F29D947-1F1E-AA34-6D05-EB796A8B7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048672"/>
              </p:ext>
            </p:extLst>
          </p:nvPr>
        </p:nvGraphicFramePr>
        <p:xfrm>
          <a:off x="962021" y="621361"/>
          <a:ext cx="10896600" cy="5857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10445178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7061293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01209622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75292846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19965868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8006623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02739434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9435491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8940321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1125303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3581550"/>
                    </a:ext>
                  </a:extLst>
                </a:gridCol>
              </a:tblGrid>
              <a:tr h="528348">
                <a:tc rowSpan="2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Country</a:t>
                      </a: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  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EQ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EQ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 Floods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47675" indent="0"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Drought &amp; Extreme heat**</a:t>
                      </a:r>
                    </a:p>
                  </a:txBody>
                  <a:tcPr>
                    <a:solidFill>
                      <a:srgbClr val="CC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628650"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Cyclones</a:t>
                      </a:r>
                    </a:p>
                  </a:txBody>
                  <a:tcPr anchor="ctr">
                    <a:solidFill>
                      <a:srgbClr val="33CCCC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42925" indent="0"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Wildfire</a:t>
                      </a:r>
                    </a:p>
                  </a:txBody>
                  <a:tcPr anchor="ctr">
                    <a:solidFill>
                      <a:srgbClr val="CC6600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545014"/>
                  </a:ext>
                </a:extLst>
              </a:tr>
              <a:tr h="8620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Losses</a:t>
                      </a:r>
                    </a:p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(Billion USD$)</a:t>
                      </a: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Losses</a:t>
                      </a:r>
                    </a:p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(Billion USD$)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anchor="ctr">
                    <a:solidFill>
                      <a:srgbClr val="CC990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Losses</a:t>
                      </a:r>
                    </a:p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(Billion USD$)</a:t>
                      </a:r>
                    </a:p>
                  </a:txBody>
                  <a:tcPr anchor="ctr">
                    <a:solidFill>
                      <a:srgbClr val="CC9900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anchor="ctr">
                    <a:solidFill>
                      <a:srgbClr val="33CCCC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Losses</a:t>
                      </a:r>
                    </a:p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(Billion USD$)</a:t>
                      </a:r>
                    </a:p>
                  </a:txBody>
                  <a:tcPr anchor="ctr">
                    <a:solidFill>
                      <a:srgbClr val="33CCCC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anchor="ctr">
                    <a:solidFill>
                      <a:srgbClr val="CC66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Losses</a:t>
                      </a:r>
                    </a:p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(Billion USD$)</a:t>
                      </a:r>
                    </a:p>
                  </a:txBody>
                  <a:tcPr anchor="ctr">
                    <a:solidFill>
                      <a:srgbClr val="CC6600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758364"/>
                  </a:ext>
                </a:extLst>
              </a:tr>
              <a:tr h="583963">
                <a:tc row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Algeria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1980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5,200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2010-2019</a:t>
                      </a:r>
                    </a:p>
                  </a:txBody>
                  <a:tcPr anchor="ctr">
                    <a:solidFill>
                      <a:srgbClr val="CC66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 anchor="ctr">
                    <a:solidFill>
                      <a:srgbClr val="CC6600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51658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2003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5,000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96326284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Egypt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1992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1,200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8494141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Jordan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1992</a:t>
                      </a:r>
                    </a:p>
                  </a:txBody>
                  <a:tcPr anchor="ctr">
                    <a:solidFill>
                      <a:srgbClr val="CC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400</a:t>
                      </a:r>
                    </a:p>
                  </a:txBody>
                  <a:tcPr anchor="ctr">
                    <a:solidFill>
                      <a:srgbClr val="CC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67930171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Morocco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1960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290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1999</a:t>
                      </a:r>
                    </a:p>
                  </a:txBody>
                  <a:tcPr anchor="ctr">
                    <a:solidFill>
                      <a:srgbClr val="CC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900</a:t>
                      </a:r>
                    </a:p>
                  </a:txBody>
                  <a:tcPr anchor="ctr">
                    <a:solidFill>
                      <a:srgbClr val="CC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2022</a:t>
                      </a:r>
                    </a:p>
                  </a:txBody>
                  <a:tcPr anchor="ctr">
                    <a:solidFill>
                      <a:srgbClr val="CC66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69</a:t>
                      </a:r>
                    </a:p>
                  </a:txBody>
                  <a:tcPr anchor="ctr">
                    <a:solidFill>
                      <a:srgbClr val="CC6600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774225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Lebanon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1992</a:t>
                      </a:r>
                    </a:p>
                  </a:txBody>
                  <a:tcPr anchor="ctr">
                    <a:solidFill>
                      <a:srgbClr val="33CC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155</a:t>
                      </a:r>
                    </a:p>
                  </a:txBody>
                  <a:tcPr anchor="ctr">
                    <a:solidFill>
                      <a:srgbClr val="33CC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50902287"/>
                  </a:ext>
                </a:extLst>
              </a:tr>
              <a:tr h="338328">
                <a:tc row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Oman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2007</a:t>
                      </a:r>
                    </a:p>
                  </a:txBody>
                  <a:tcPr anchor="ctr">
                    <a:solidFill>
                      <a:srgbClr val="33CC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4,000</a:t>
                      </a:r>
                    </a:p>
                  </a:txBody>
                  <a:tcPr anchor="ctr">
                    <a:solidFill>
                      <a:srgbClr val="33CC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777518112"/>
                  </a:ext>
                </a:extLst>
              </a:tr>
              <a:tr h="338328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</a:t>
                      </a:r>
                    </a:p>
                  </a:txBody>
                  <a:tcPr anchor="ctr">
                    <a:solidFill>
                      <a:srgbClr val="33CC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1,900</a:t>
                      </a:r>
                    </a:p>
                  </a:txBody>
                  <a:tcPr anchor="ctr">
                    <a:solidFill>
                      <a:srgbClr val="33CC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338134105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Sudan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097568486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Syria*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2023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</a:t>
                      </a:r>
                    </a:p>
                  </a:txBody>
                  <a:tcPr anchor="ctr">
                    <a:solidFill>
                      <a:srgbClr val="3399FF">
                        <a:alpha val="3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50384990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Tunisia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</a:t>
                      </a:r>
                    </a:p>
                  </a:txBody>
                  <a:tcPr anchor="ctr">
                    <a:solidFill>
                      <a:srgbClr val="CC6600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</a:t>
                      </a:r>
                    </a:p>
                  </a:txBody>
                  <a:tcPr anchor="ctr">
                    <a:solidFill>
                      <a:srgbClr val="CC6600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039850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Yemen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pattFill prst="dotGrid">
                      <a:fgClr>
                        <a:srgbClr val="3399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1996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1,200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pattFill prst="dotGrid">
                      <a:fgClr>
                        <a:srgbClr val="CC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pattFill prst="dotGrid">
                      <a:fgClr>
                        <a:srgbClr val="33CC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pattFill prst="dotGrid">
                      <a:fgClr>
                        <a:srgbClr val="CC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6450965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1040D3E3-84C2-8E60-5A77-F02AB0B696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15" y="739498"/>
            <a:ext cx="401474" cy="401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C1CEC2-2870-4623-1109-7658A7D140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063" y="640783"/>
            <a:ext cx="401473" cy="5991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5DCAA1-B289-D70C-7A5F-69BD932DE2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59" y="701397"/>
            <a:ext cx="477929" cy="4779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9CDBB6-5E8E-10F3-D62F-9956112274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27" y="699622"/>
            <a:ext cx="593441" cy="4416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B2093E-9373-C8A7-69DB-501E944129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00" y="695787"/>
            <a:ext cx="477929" cy="4779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F071C0-7E6B-D326-2808-8D1A577ED59A}"/>
              </a:ext>
            </a:extLst>
          </p:cNvPr>
          <p:cNvSpPr txBox="1"/>
          <p:nvPr/>
        </p:nvSpPr>
        <p:spPr>
          <a:xfrm>
            <a:off x="1028699" y="6517344"/>
            <a:ext cx="10829921" cy="307777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/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* </a:t>
            </a:r>
            <a:r>
              <a:rPr lang="en-US" sz="1400" b="0" i="0" dirty="0">
                <a:solidFill>
                  <a:schemeClr val="tx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February 6th earthquakes in Turkey &amp; Syria	** The small percentage related to Drought is due to the limited available information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3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70C0"/>
      </a:dk1>
      <a:lt1>
        <a:srgbClr val="F8F8F8"/>
      </a:lt1>
      <a:dk2>
        <a:srgbClr val="002060"/>
      </a:dk2>
      <a:lt2>
        <a:srgbClr val="F8F8F8"/>
      </a:lt2>
      <a:accent1>
        <a:srgbClr val="B1E1FB"/>
      </a:accent1>
      <a:accent2>
        <a:srgbClr val="4DA1A8"/>
      </a:accent2>
      <a:accent3>
        <a:srgbClr val="D7E7BA"/>
      </a:accent3>
      <a:accent4>
        <a:srgbClr val="F8F8F8"/>
      </a:accent4>
      <a:accent5>
        <a:srgbClr val="231B23"/>
      </a:accent5>
      <a:accent6>
        <a:srgbClr val="EECED3"/>
      </a:accent6>
      <a:hlink>
        <a:srgbClr val="B1E1FB"/>
      </a:hlink>
      <a:folHlink>
        <a:srgbClr val="4DA1A8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78646930_Travel presentation_AAS_v4" id="{69A0B7D3-DFC2-4DF4-94EE-39D7101E6D25}" vid="{C2C8F544-DED4-470E-87EA-91DC811D31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DE6D2A-0A40-4DAB-B8AE-656243D6AB33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A67AA4-7A39-4D54-84CA-5821BEF7F7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E2D894-9887-4C6E-B664-EB7E082F34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Travel presentation</Template>
  <TotalTime>557</TotalTime>
  <Words>749</Words>
  <Application>Microsoft Office PowerPoint</Application>
  <PresentationFormat>Widescreen</PresentationFormat>
  <Paragraphs>282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Cambria Math</vt:lpstr>
      <vt:lpstr>Times New Roman</vt:lpstr>
      <vt:lpstr>Calibri Light</vt:lpstr>
      <vt:lpstr>Gill Sans MT</vt:lpstr>
      <vt:lpstr>Helvetica Light</vt:lpstr>
      <vt:lpstr>Calibri</vt:lpstr>
      <vt:lpstr>Gill Sans Nova Light</vt:lpstr>
      <vt:lpstr>Roboto</vt:lpstr>
      <vt:lpstr>Office Theme</vt:lpstr>
      <vt:lpstr>Climate Change</vt:lpstr>
      <vt:lpstr>Nat Cat Losses</vt:lpstr>
      <vt:lpstr>Nat Cat Losses</vt:lpstr>
      <vt:lpstr>Nat Cat Losses</vt:lpstr>
      <vt:lpstr>Climate Change In Arab Countries </vt:lpstr>
      <vt:lpstr>PowerPoint Presentation</vt:lpstr>
      <vt:lpstr>List of countries by natural disaster risk (2011-2022)</vt:lpstr>
      <vt:lpstr>The Concept of the World Risk Index</vt:lpstr>
      <vt:lpstr>The most important NAT CAT in the Arab region</vt:lpstr>
      <vt:lpstr>Arab Countries</vt:lpstr>
      <vt:lpstr>Solutions</vt:lpstr>
      <vt:lpstr>Arab Risk Insurance Pool</vt:lpstr>
      <vt:lpstr>Arab Risk Insurance Pool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</dc:title>
  <dc:creator>Heba Ahmed</dc:creator>
  <cp:lastModifiedBy>Heba Ahmed</cp:lastModifiedBy>
  <cp:revision>43</cp:revision>
  <dcterms:created xsi:type="dcterms:W3CDTF">2023-04-27T10:39:47Z</dcterms:created>
  <dcterms:modified xsi:type="dcterms:W3CDTF">2023-05-11T10:49:54Z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